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Lst>
  <p:sldIdLst>
    <p:sldId id="256" r:id="rId2"/>
    <p:sldId id="269" r:id="rId3"/>
    <p:sldId id="330" r:id="rId4"/>
    <p:sldId id="257" r:id="rId5"/>
    <p:sldId id="258" r:id="rId6"/>
    <p:sldId id="273" r:id="rId7"/>
    <p:sldId id="295" r:id="rId8"/>
    <p:sldId id="259" r:id="rId9"/>
    <p:sldId id="285" r:id="rId10"/>
    <p:sldId id="332" r:id="rId11"/>
    <p:sldId id="335" r:id="rId12"/>
    <p:sldId id="334" r:id="rId13"/>
    <p:sldId id="333" r:id="rId14"/>
    <p:sldId id="291" r:id="rId15"/>
    <p:sldId id="320" r:id="rId16"/>
    <p:sldId id="336" r:id="rId17"/>
    <p:sldId id="298" r:id="rId18"/>
    <p:sldId id="265" r:id="rId19"/>
    <p:sldId id="284" r:id="rId20"/>
    <p:sldId id="271" r:id="rId21"/>
    <p:sldId id="278" r:id="rId22"/>
    <p:sldId id="299" r:id="rId23"/>
    <p:sldId id="301" r:id="rId24"/>
    <p:sldId id="266" r:id="rId25"/>
    <p:sldId id="297" r:id="rId26"/>
    <p:sldId id="296" r:id="rId27"/>
    <p:sldId id="267" r:id="rId28"/>
    <p:sldId id="303" r:id="rId29"/>
    <p:sldId id="268" r:id="rId30"/>
    <p:sldId id="305" r:id="rId31"/>
    <p:sldId id="306" r:id="rId32"/>
    <p:sldId id="307" r:id="rId33"/>
    <p:sldId id="321" r:id="rId34"/>
    <p:sldId id="322" r:id="rId35"/>
    <p:sldId id="308" r:id="rId36"/>
    <p:sldId id="309" r:id="rId37"/>
    <p:sldId id="310" r:id="rId38"/>
    <p:sldId id="337" r:id="rId39"/>
    <p:sldId id="338" r:id="rId40"/>
    <p:sldId id="339" r:id="rId41"/>
    <p:sldId id="340" r:id="rId42"/>
    <p:sldId id="300" r:id="rId43"/>
    <p:sldId id="302" r:id="rId44"/>
    <p:sldId id="311" r:id="rId45"/>
    <p:sldId id="312" r:id="rId46"/>
    <p:sldId id="313" r:id="rId47"/>
    <p:sldId id="314" r:id="rId48"/>
    <p:sldId id="323" r:id="rId49"/>
    <p:sldId id="331" r:id="rId50"/>
    <p:sldId id="316" r:id="rId51"/>
    <p:sldId id="325" r:id="rId52"/>
    <p:sldId id="326" r:id="rId53"/>
    <p:sldId id="317" r:id="rId54"/>
    <p:sldId id="324" r:id="rId55"/>
    <p:sldId id="272"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26" autoAdjust="0"/>
  </p:normalViewPr>
  <p:slideViewPr>
    <p:cSldViewPr snapToGrid="0">
      <p:cViewPr varScale="1">
        <p:scale>
          <a:sx n="86" d="100"/>
          <a:sy n="86" d="100"/>
        </p:scale>
        <p:origin x="53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Number of Stolen Cars per each 100,000 Cars in Egypt</c:v>
                </c:pt>
              </c:strCache>
            </c:strRef>
          </c:tx>
          <c:spPr>
            <a:solidFill>
              <a:schemeClr val="accent1"/>
            </a:solidFill>
            <a:ln>
              <a:noFill/>
            </a:ln>
            <a:effectLst/>
          </c:spPr>
          <c:invertIfNegative val="0"/>
          <c:cat>
            <c:numRef>
              <c:f>Sheet1!$A$2:$A$9</c:f>
              <c:numCache>
                <c:formatCode>General</c:formatCode>
                <c:ptCount val="8"/>
                <c:pt idx="0">
                  <c:v>2004</c:v>
                </c:pt>
                <c:pt idx="1">
                  <c:v>2005</c:v>
                </c:pt>
                <c:pt idx="2">
                  <c:v>2006</c:v>
                </c:pt>
                <c:pt idx="3">
                  <c:v>2007</c:v>
                </c:pt>
                <c:pt idx="4">
                  <c:v>2008</c:v>
                </c:pt>
                <c:pt idx="5">
                  <c:v>2009</c:v>
                </c:pt>
                <c:pt idx="6">
                  <c:v>2010</c:v>
                </c:pt>
                <c:pt idx="7">
                  <c:v>2011</c:v>
                </c:pt>
              </c:numCache>
            </c:numRef>
          </c:cat>
          <c:val>
            <c:numRef>
              <c:f>Sheet1!$B$2:$B$9</c:f>
              <c:numCache>
                <c:formatCode>General</c:formatCode>
                <c:ptCount val="8"/>
                <c:pt idx="0">
                  <c:v>44</c:v>
                </c:pt>
                <c:pt idx="1">
                  <c:v>47</c:v>
                </c:pt>
                <c:pt idx="2">
                  <c:v>62</c:v>
                </c:pt>
                <c:pt idx="3">
                  <c:v>65</c:v>
                </c:pt>
                <c:pt idx="4">
                  <c:v>70</c:v>
                </c:pt>
                <c:pt idx="5">
                  <c:v>51</c:v>
                </c:pt>
                <c:pt idx="6">
                  <c:v>94</c:v>
                </c:pt>
                <c:pt idx="7">
                  <c:v>104</c:v>
                </c:pt>
              </c:numCache>
            </c:numRef>
          </c:val>
          <c:extLst>
            <c:ext xmlns:c16="http://schemas.microsoft.com/office/drawing/2014/chart" uri="{C3380CC4-5D6E-409C-BE32-E72D297353CC}">
              <c16:uniqueId val="{00000000-A374-451E-A282-F1F3915716D8}"/>
            </c:ext>
          </c:extLst>
        </c:ser>
        <c:dLbls>
          <c:showLegendKey val="0"/>
          <c:showVal val="0"/>
          <c:showCatName val="0"/>
          <c:showSerName val="0"/>
          <c:showPercent val="0"/>
          <c:showBubbleSize val="0"/>
        </c:dLbls>
        <c:gapWidth val="150"/>
        <c:overlap val="100"/>
        <c:axId val="1677423520"/>
        <c:axId val="1677399392"/>
      </c:barChart>
      <c:catAx>
        <c:axId val="1677423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77399392"/>
        <c:crosses val="autoZero"/>
        <c:auto val="1"/>
        <c:lblAlgn val="ctr"/>
        <c:lblOffset val="100"/>
        <c:noMultiLvlLbl val="0"/>
      </c:catAx>
      <c:valAx>
        <c:axId val="1677399392"/>
        <c:scaling>
          <c:orientation val="minMax"/>
          <c:max val="10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774235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Number of Stolen Vehicles in USA</c:v>
                </c:pt>
              </c:strCache>
            </c:strRef>
          </c:tx>
          <c:spPr>
            <a:solidFill>
              <a:schemeClr val="accent5">
                <a:lumMod val="75000"/>
              </a:schemeClr>
            </a:solidFill>
            <a:ln>
              <a:noFill/>
            </a:ln>
            <a:effectLst/>
          </c:spPr>
          <c:invertIfNegative val="0"/>
          <c:cat>
            <c:numRef>
              <c:f>Sheet1!$A$2:$A$11</c:f>
              <c:numCache>
                <c:formatCode>General</c:formatCode>
                <c:ptCount val="10"/>
                <c:pt idx="0">
                  <c:v>2011</c:v>
                </c:pt>
                <c:pt idx="1">
                  <c:v>2012</c:v>
                </c:pt>
                <c:pt idx="2">
                  <c:v>2013</c:v>
                </c:pt>
                <c:pt idx="3">
                  <c:v>2014</c:v>
                </c:pt>
                <c:pt idx="4">
                  <c:v>2015</c:v>
                </c:pt>
                <c:pt idx="5">
                  <c:v>2016</c:v>
                </c:pt>
                <c:pt idx="6">
                  <c:v>2017</c:v>
                </c:pt>
                <c:pt idx="7">
                  <c:v>2018</c:v>
                </c:pt>
                <c:pt idx="8">
                  <c:v>2019</c:v>
                </c:pt>
                <c:pt idx="9">
                  <c:v>2020</c:v>
                </c:pt>
              </c:numCache>
            </c:numRef>
          </c:cat>
          <c:val>
            <c:numRef>
              <c:f>Sheet1!$B$2:$B$11</c:f>
              <c:numCache>
                <c:formatCode>General</c:formatCode>
                <c:ptCount val="10"/>
                <c:pt idx="0">
                  <c:v>716508</c:v>
                </c:pt>
                <c:pt idx="1">
                  <c:v>723186</c:v>
                </c:pt>
                <c:pt idx="2">
                  <c:v>700288</c:v>
                </c:pt>
                <c:pt idx="3">
                  <c:v>686803</c:v>
                </c:pt>
                <c:pt idx="4">
                  <c:v>713063</c:v>
                </c:pt>
                <c:pt idx="5">
                  <c:v>767290</c:v>
                </c:pt>
                <c:pt idx="6">
                  <c:v>772943</c:v>
                </c:pt>
                <c:pt idx="7">
                  <c:v>751904</c:v>
                </c:pt>
                <c:pt idx="8">
                  <c:v>724872</c:v>
                </c:pt>
                <c:pt idx="9">
                  <c:v>810400</c:v>
                </c:pt>
              </c:numCache>
            </c:numRef>
          </c:val>
          <c:extLst>
            <c:ext xmlns:c16="http://schemas.microsoft.com/office/drawing/2014/chart" uri="{C3380CC4-5D6E-409C-BE32-E72D297353CC}">
              <c16:uniqueId val="{00000000-A374-451E-A282-F1F3915716D8}"/>
            </c:ext>
          </c:extLst>
        </c:ser>
        <c:dLbls>
          <c:showLegendKey val="0"/>
          <c:showVal val="0"/>
          <c:showCatName val="0"/>
          <c:showSerName val="0"/>
          <c:showPercent val="0"/>
          <c:showBubbleSize val="0"/>
        </c:dLbls>
        <c:gapWidth val="150"/>
        <c:overlap val="100"/>
        <c:axId val="1677423520"/>
        <c:axId val="1677399392"/>
      </c:barChart>
      <c:catAx>
        <c:axId val="1677423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77399392"/>
        <c:crosses val="autoZero"/>
        <c:auto val="1"/>
        <c:lblAlgn val="ctr"/>
        <c:lblOffset val="100"/>
        <c:noMultiLvlLbl val="0"/>
      </c:catAx>
      <c:valAx>
        <c:axId val="1677399392"/>
        <c:scaling>
          <c:orientation val="minMax"/>
          <c:min val="500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774235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31-Jul-22</a:t>
            </a:fld>
            <a:endParaRPr lang="en-US" dirty="0"/>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813554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31-Jul-22</a:t>
            </a:fld>
            <a:endParaRPr lang="en-US" dirty="0"/>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115596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31-Jul-22</a:t>
            </a:fld>
            <a:endParaRPr lang="en-US" dirty="0"/>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1944518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31-Jul-22</a:t>
            </a:fld>
            <a:endParaRPr lang="en-US" dirty="0"/>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80426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31-Jul-22</a:t>
            </a:fld>
            <a:endParaRPr lang="en-US" dirty="0"/>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370425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31-Jul-22</a:t>
            </a:fld>
            <a:endParaRPr lang="en-US" dirty="0"/>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865635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31-Jul-22</a:t>
            </a:fld>
            <a:endParaRPr lang="en-US" dirty="0"/>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2799609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31-Jul-22</a:t>
            </a:fld>
            <a:endParaRPr lang="en-US" dirty="0"/>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2324066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31-Jul-22</a:t>
            </a:fld>
            <a:endParaRPr lang="en-US" dirty="0"/>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2059825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31-Jul-22</a:t>
            </a:fld>
            <a:endParaRPr lang="en-US" dirty="0"/>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1851528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31-Jul-22</a:t>
            </a:fld>
            <a:endParaRPr lang="en-US" dirty="0"/>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045140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31-Jul-22</a:t>
            </a:fld>
            <a:endParaRPr lang="en-US" dirty="0"/>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dirty="0"/>
          </a:p>
        </p:txBody>
      </p:sp>
    </p:spTree>
    <p:extLst>
      <p:ext uri="{BB962C8B-B14F-4D97-AF65-F5344CB8AC3E}">
        <p14:creationId xmlns:p14="http://schemas.microsoft.com/office/powerpoint/2010/main" val="3101024288"/>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0" r:id="rId6"/>
    <p:sldLayoutId id="2147483756" r:id="rId7"/>
    <p:sldLayoutId id="2147483757" r:id="rId8"/>
    <p:sldLayoutId id="2147483758" r:id="rId9"/>
    <p:sldLayoutId id="2147483759" r:id="rId10"/>
    <p:sldLayoutId id="21474837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9D416E98-69C9-4985-AD87-83B0AFF26263}"/>
              </a:ext>
            </a:extLst>
          </p:cNvPr>
          <p:cNvSpPr>
            <a:spLocks noGrp="1"/>
          </p:cNvSpPr>
          <p:nvPr>
            <p:ph type="ctrTitle"/>
          </p:nvPr>
        </p:nvSpPr>
        <p:spPr>
          <a:xfrm>
            <a:off x="6372520" y="2666999"/>
            <a:ext cx="5057480" cy="1524000"/>
          </a:xfrm>
        </p:spPr>
        <p:txBody>
          <a:bodyPr>
            <a:normAutofit/>
          </a:bodyPr>
          <a:lstStyle/>
          <a:p>
            <a:r>
              <a:rPr lang="en-US" sz="4400" b="1" dirty="0"/>
              <a:t>Anti-Theft System for Automobile</a:t>
            </a:r>
          </a:p>
        </p:txBody>
      </p:sp>
      <p:sp>
        <p:nvSpPr>
          <p:cNvPr id="3" name="Subtitle 2">
            <a:extLst>
              <a:ext uri="{FF2B5EF4-FFF2-40B4-BE49-F238E27FC236}">
                <a16:creationId xmlns:a16="http://schemas.microsoft.com/office/drawing/2014/main" id="{D140990A-7BF2-4493-958C-734593CCB321}"/>
              </a:ext>
            </a:extLst>
          </p:cNvPr>
          <p:cNvSpPr>
            <a:spLocks noGrp="1"/>
          </p:cNvSpPr>
          <p:nvPr>
            <p:ph type="subTitle" idx="1"/>
          </p:nvPr>
        </p:nvSpPr>
        <p:spPr>
          <a:xfrm>
            <a:off x="6858000" y="4571999"/>
            <a:ext cx="4572000" cy="1524000"/>
          </a:xfrm>
        </p:spPr>
        <p:txBody>
          <a:bodyPr>
            <a:normAutofit/>
          </a:bodyPr>
          <a:lstStyle/>
          <a:p>
            <a:pPr algn="l"/>
            <a:r>
              <a:rPr lang="en-US" b="1" dirty="0"/>
              <a:t>Using Concepts of Embedded Systems </a:t>
            </a:r>
            <a:r>
              <a:rPr lang="en-US" b="1"/>
              <a:t>and AUTOSAR </a:t>
            </a:r>
            <a:r>
              <a:rPr lang="en-US" b="1" dirty="0"/>
              <a:t>Standards</a:t>
            </a:r>
          </a:p>
        </p:txBody>
      </p:sp>
      <p:pic>
        <p:nvPicPr>
          <p:cNvPr id="4" name="Picture 3" descr="Long exposure of lights">
            <a:extLst>
              <a:ext uri="{FF2B5EF4-FFF2-40B4-BE49-F238E27FC236}">
                <a16:creationId xmlns:a16="http://schemas.microsoft.com/office/drawing/2014/main" id="{28121CC4-6001-47A2-AA46-21DB7AF71AE4}"/>
              </a:ext>
            </a:extLst>
          </p:cNvPr>
          <p:cNvPicPr>
            <a:picLocks noChangeAspect="1"/>
          </p:cNvPicPr>
          <p:nvPr/>
        </p:nvPicPr>
        <p:blipFill>
          <a:blip r:embed="rId2">
            <a:extLst>
              <a:ext uri="{28A0092B-C50C-407E-A947-70E740481C1C}">
                <a14:useLocalDpi xmlns:a14="http://schemas.microsoft.com/office/drawing/2010/main" val="0"/>
              </a:ext>
            </a:extLst>
          </a:blip>
          <a:srcRect l="17406" r="17406"/>
          <a:stretch/>
        </p:blipFill>
        <p:spPr>
          <a:xfrm>
            <a:off x="-8" y="762006"/>
            <a:ext cx="5948805" cy="6095979"/>
          </a:xfrm>
          <a:custGeom>
            <a:avLst/>
            <a:gdLst/>
            <a:ahLst/>
            <a:cxnLst/>
            <a:rect l="l" t="t" r="r" b="b"/>
            <a:pathLst>
              <a:path w="5948805" h="6095979">
                <a:moveTo>
                  <a:pt x="1573832" y="765"/>
                </a:moveTo>
                <a:cubicBezTo>
                  <a:pt x="1940190" y="-10734"/>
                  <a:pt x="2329345" y="109280"/>
                  <a:pt x="2734663" y="238687"/>
                </a:cubicBezTo>
                <a:cubicBezTo>
                  <a:pt x="4118244" y="680647"/>
                  <a:pt x="5296697" y="1302752"/>
                  <a:pt x="5668316" y="3639516"/>
                </a:cubicBezTo>
                <a:cubicBezTo>
                  <a:pt x="5788298" y="4393559"/>
                  <a:pt x="5890546" y="5142244"/>
                  <a:pt x="5937022" y="5865869"/>
                </a:cubicBezTo>
                <a:lnTo>
                  <a:pt x="5948805"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p:spPr>
      </p:pic>
      <p:sp>
        <p:nvSpPr>
          <p:cNvPr id="11" name="Freeform: Shape 10">
            <a:extLst>
              <a:ext uri="{FF2B5EF4-FFF2-40B4-BE49-F238E27FC236}">
                <a16:creationId xmlns:a16="http://schemas.microsoft.com/office/drawing/2014/main" id="{F47DB6CD-8E9E-4643-B3B6-01BD80429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5" name="TextBox 4">
            <a:extLst>
              <a:ext uri="{FF2B5EF4-FFF2-40B4-BE49-F238E27FC236}">
                <a16:creationId xmlns:a16="http://schemas.microsoft.com/office/drawing/2014/main" id="{92F258A6-9FD2-4BAC-855E-587D0A019C50}"/>
              </a:ext>
            </a:extLst>
          </p:cNvPr>
          <p:cNvSpPr txBox="1"/>
          <p:nvPr/>
        </p:nvSpPr>
        <p:spPr>
          <a:xfrm>
            <a:off x="7011186" y="478394"/>
            <a:ext cx="3780148" cy="2031325"/>
          </a:xfrm>
          <a:prstGeom prst="rect">
            <a:avLst/>
          </a:prstGeom>
          <a:noFill/>
        </p:spPr>
        <p:txBody>
          <a:bodyPr wrap="square" rtlCol="0">
            <a:spAutoFit/>
          </a:bodyPr>
          <a:lstStyle/>
          <a:p>
            <a:pPr algn="ctr"/>
            <a:r>
              <a:rPr lang="en-US" dirty="0"/>
              <a:t>Benha University</a:t>
            </a:r>
          </a:p>
          <a:p>
            <a:pPr algn="ctr"/>
            <a:endParaRPr lang="en-US" dirty="0"/>
          </a:p>
          <a:p>
            <a:pPr algn="ctr"/>
            <a:r>
              <a:rPr lang="en-US" dirty="0"/>
              <a:t>Faculty of Engineering at Shoubra</a:t>
            </a:r>
          </a:p>
          <a:p>
            <a:pPr algn="ctr"/>
            <a:endParaRPr lang="en-US" dirty="0"/>
          </a:p>
          <a:p>
            <a:pPr algn="ctr"/>
            <a:r>
              <a:rPr lang="en-US" dirty="0"/>
              <a:t>Computer Systems Engineering</a:t>
            </a:r>
          </a:p>
          <a:p>
            <a:pPr algn="ctr"/>
            <a:endParaRPr lang="en-US" dirty="0"/>
          </a:p>
          <a:p>
            <a:pPr algn="ctr"/>
            <a:r>
              <a:rPr lang="en-US" dirty="0"/>
              <a:t>Graduation Project I (CCE580)</a:t>
            </a:r>
          </a:p>
        </p:txBody>
      </p:sp>
      <p:pic>
        <p:nvPicPr>
          <p:cNvPr id="7" name="Picture 6" descr="Logo, company name&#10;&#10;Description automatically generated">
            <a:extLst>
              <a:ext uri="{FF2B5EF4-FFF2-40B4-BE49-F238E27FC236}">
                <a16:creationId xmlns:a16="http://schemas.microsoft.com/office/drawing/2014/main" id="{758B690C-7E9D-0A8D-4D6B-D813E0A949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8717" y="365759"/>
            <a:ext cx="1280160" cy="1280160"/>
          </a:xfrm>
          <a:prstGeom prst="rect">
            <a:avLst/>
          </a:prstGeom>
        </p:spPr>
      </p:pic>
      <p:pic>
        <p:nvPicPr>
          <p:cNvPr id="10" name="Picture 9" descr="Logo, company name&#10;&#10;Description automatically generated">
            <a:extLst>
              <a:ext uri="{FF2B5EF4-FFF2-40B4-BE49-F238E27FC236}">
                <a16:creationId xmlns:a16="http://schemas.microsoft.com/office/drawing/2014/main" id="{41206117-2BB1-1E02-4165-A363EE7BA3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9889" y="365697"/>
            <a:ext cx="1280222" cy="1280222"/>
          </a:xfrm>
          <a:prstGeom prst="rect">
            <a:avLst/>
          </a:prstGeom>
        </p:spPr>
      </p:pic>
    </p:spTree>
    <p:extLst>
      <p:ext uri="{BB962C8B-B14F-4D97-AF65-F5344CB8AC3E}">
        <p14:creationId xmlns:p14="http://schemas.microsoft.com/office/powerpoint/2010/main" val="2667729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12F90-8B1C-39B7-9D70-CAC5BF4C565E}"/>
              </a:ext>
            </a:extLst>
          </p:cNvPr>
          <p:cNvSpPr>
            <a:spLocks noGrp="1"/>
          </p:cNvSpPr>
          <p:nvPr>
            <p:ph type="title"/>
          </p:nvPr>
        </p:nvSpPr>
        <p:spPr>
          <a:xfrm>
            <a:off x="761999" y="761998"/>
            <a:ext cx="4705739" cy="1524002"/>
          </a:xfrm>
        </p:spPr>
        <p:txBody>
          <a:bodyPr>
            <a:normAutofit fontScale="90000"/>
          </a:bodyPr>
          <a:lstStyle/>
          <a:p>
            <a:pPr algn="ctr"/>
            <a:r>
              <a:rPr lang="en-US" b="1" dirty="0"/>
              <a:t>Implementation 1:</a:t>
            </a:r>
            <a:br>
              <a:rPr lang="en-US" dirty="0"/>
            </a:br>
            <a:br>
              <a:rPr lang="en-US" dirty="0"/>
            </a:br>
            <a:r>
              <a:rPr lang="en-US" sz="1800" b="1" dirty="0">
                <a:effectLst/>
                <a:latin typeface="+mn-lt"/>
                <a:ea typeface="Calibri" panose="020F0502020204030204" pitchFamily="34" charset="0"/>
                <a:cs typeface="Arial" panose="020B0604020202020204" pitchFamily="34" charset="0"/>
              </a:rPr>
              <a:t>FACE RECOGNITION BASED INTELLIGENT CAR ANTI-THEFT SYSTEM USING RASPBERRY PI (2021)</a:t>
            </a:r>
            <a:br>
              <a:rPr lang="en-US" sz="18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4" name="Text Placeholder 3">
            <a:extLst>
              <a:ext uri="{FF2B5EF4-FFF2-40B4-BE49-F238E27FC236}">
                <a16:creationId xmlns:a16="http://schemas.microsoft.com/office/drawing/2014/main" id="{10F21BB5-0464-1C60-0674-FD446B2E6174}"/>
              </a:ext>
            </a:extLst>
          </p:cNvPr>
          <p:cNvSpPr>
            <a:spLocks noGrp="1"/>
          </p:cNvSpPr>
          <p:nvPr>
            <p:ph type="body" sz="half" idx="2"/>
          </p:nvPr>
        </p:nvSpPr>
        <p:spPr>
          <a:xfrm>
            <a:off x="762000" y="2817845"/>
            <a:ext cx="3810000" cy="3810001"/>
          </a:xfrm>
        </p:spPr>
        <p:txBody>
          <a:bodyPr>
            <a:normAutofit lnSpcReduction="10000"/>
          </a:bodyPr>
          <a:lstStyle/>
          <a:p>
            <a:r>
              <a:rPr lang="en-US" b="1" dirty="0"/>
              <a:t>Technology: </a:t>
            </a:r>
          </a:p>
          <a:p>
            <a:pPr lvl="1"/>
            <a:r>
              <a:rPr lang="en-US" sz="1600" dirty="0"/>
              <a:t>Face Recognition.</a:t>
            </a:r>
          </a:p>
          <a:p>
            <a:endParaRPr lang="en-US" dirty="0"/>
          </a:p>
          <a:p>
            <a:r>
              <a:rPr lang="en-US" sz="1800" b="1" dirty="0"/>
              <a:t>Strengths:</a:t>
            </a:r>
          </a:p>
          <a:p>
            <a:pPr marL="742950" lvl="1" indent="-285750">
              <a:buFont typeface="Arial" panose="020B0604020202020204" pitchFamily="34" charset="0"/>
              <a:buChar char="•"/>
            </a:pPr>
            <a:r>
              <a:rPr lang="en-US" sz="1600" dirty="0"/>
              <a:t>Facial Recognition.</a:t>
            </a:r>
          </a:p>
          <a:p>
            <a:pPr marL="742950" lvl="1" indent="-285750">
              <a:buFont typeface="Arial" panose="020B0604020202020204" pitchFamily="34" charset="0"/>
              <a:buChar char="•"/>
            </a:pPr>
            <a:r>
              <a:rPr lang="en-US" sz="1600" dirty="0"/>
              <a:t>Uses Malware Detection.</a:t>
            </a:r>
          </a:p>
          <a:p>
            <a:r>
              <a:rPr lang="en-US" sz="1800" b="1" dirty="0"/>
              <a:t>Weaknesses: </a:t>
            </a:r>
          </a:p>
          <a:p>
            <a:pPr lvl="1"/>
            <a:r>
              <a:rPr lang="en-US" sz="1600" dirty="0">
                <a:effectLst/>
                <a:ea typeface="Calibri" panose="020F0502020204030204" pitchFamily="34" charset="0"/>
                <a:cs typeface="Arial" panose="020B0604020202020204" pitchFamily="34" charset="0"/>
              </a:rPr>
              <a:t>Facial recognition can be tricked in some instances with high resolution copies of owner</a:t>
            </a:r>
            <a:endParaRPr lang="en-US" sz="1600" dirty="0"/>
          </a:p>
        </p:txBody>
      </p:sp>
      <p:pic>
        <p:nvPicPr>
          <p:cNvPr id="5" name="Content Placeholder 4" descr="Diagram&#10;&#10;Description automatically generated">
            <a:extLst>
              <a:ext uri="{FF2B5EF4-FFF2-40B4-BE49-F238E27FC236}">
                <a16:creationId xmlns:a16="http://schemas.microsoft.com/office/drawing/2014/main" id="{22E5FE92-5D14-3152-1C5E-D408F0B201D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1775474"/>
            <a:ext cx="5085184" cy="3584460"/>
          </a:xfrm>
          <a:prstGeom prst="rect">
            <a:avLst/>
          </a:prstGeom>
          <a:noFill/>
          <a:ln>
            <a:noFill/>
          </a:ln>
        </p:spPr>
      </p:pic>
    </p:spTree>
    <p:extLst>
      <p:ext uri="{BB962C8B-B14F-4D97-AF65-F5344CB8AC3E}">
        <p14:creationId xmlns:p14="http://schemas.microsoft.com/office/powerpoint/2010/main" val="1926833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12F90-8B1C-39B7-9D70-CAC5BF4C565E}"/>
              </a:ext>
            </a:extLst>
          </p:cNvPr>
          <p:cNvSpPr>
            <a:spLocks noGrp="1"/>
          </p:cNvSpPr>
          <p:nvPr>
            <p:ph type="title"/>
          </p:nvPr>
        </p:nvSpPr>
        <p:spPr>
          <a:xfrm>
            <a:off x="761999" y="761998"/>
            <a:ext cx="4705739" cy="1524002"/>
          </a:xfrm>
        </p:spPr>
        <p:txBody>
          <a:bodyPr>
            <a:normAutofit fontScale="90000"/>
          </a:bodyPr>
          <a:lstStyle/>
          <a:p>
            <a:pPr algn="ctr"/>
            <a:r>
              <a:rPr lang="en-US" b="1" dirty="0"/>
              <a:t>Implementation 2:</a:t>
            </a:r>
            <a:br>
              <a:rPr lang="en-US" dirty="0"/>
            </a:br>
            <a:br>
              <a:rPr lang="en-US" dirty="0"/>
            </a:br>
            <a:r>
              <a:rPr lang="en-US" sz="1800" b="1" dirty="0">
                <a:effectLst/>
                <a:latin typeface="+mn-lt"/>
                <a:ea typeface="Calibri" panose="020F0502020204030204" pitchFamily="34" charset="0"/>
                <a:cs typeface="Arial" panose="020B0604020202020204" pitchFamily="34" charset="0"/>
              </a:rPr>
              <a:t>Microcontroller-based RFID, GSM and GPS for Motorcycle Security System (2019)</a:t>
            </a:r>
            <a:br>
              <a:rPr lang="en-US" sz="18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4" name="Text Placeholder 3">
            <a:extLst>
              <a:ext uri="{FF2B5EF4-FFF2-40B4-BE49-F238E27FC236}">
                <a16:creationId xmlns:a16="http://schemas.microsoft.com/office/drawing/2014/main" id="{10F21BB5-0464-1C60-0674-FD446B2E6174}"/>
              </a:ext>
            </a:extLst>
          </p:cNvPr>
          <p:cNvSpPr>
            <a:spLocks noGrp="1"/>
          </p:cNvSpPr>
          <p:nvPr>
            <p:ph type="body" sz="half" idx="2"/>
          </p:nvPr>
        </p:nvSpPr>
        <p:spPr>
          <a:xfrm>
            <a:off x="762000" y="2379307"/>
            <a:ext cx="3810000" cy="4248540"/>
          </a:xfrm>
        </p:spPr>
        <p:txBody>
          <a:bodyPr>
            <a:normAutofit lnSpcReduction="10000"/>
          </a:bodyPr>
          <a:lstStyle/>
          <a:p>
            <a:r>
              <a:rPr lang="en-US" b="1" dirty="0"/>
              <a:t>Technology: </a:t>
            </a:r>
          </a:p>
          <a:p>
            <a:pPr lvl="1"/>
            <a:r>
              <a:rPr lang="en-US" sz="1600" dirty="0"/>
              <a:t>RFID, GPS and GSM</a:t>
            </a:r>
          </a:p>
          <a:p>
            <a:endParaRPr lang="en-US" dirty="0"/>
          </a:p>
          <a:p>
            <a:r>
              <a:rPr lang="en-US" sz="1800" b="1" dirty="0"/>
              <a:t>Strengths:</a:t>
            </a:r>
          </a:p>
          <a:p>
            <a:pPr marL="742950" lvl="1" indent="-285750">
              <a:buFont typeface="Arial" panose="020B0604020202020204" pitchFamily="34" charset="0"/>
              <a:buChar char="•"/>
            </a:pPr>
            <a:r>
              <a:rPr lang="en-US" sz="1600" dirty="0">
                <a:effectLst/>
                <a:ea typeface="Calibri" panose="020F0502020204030204" pitchFamily="34" charset="0"/>
                <a:cs typeface="Arial" panose="020B0604020202020204" pitchFamily="34" charset="0"/>
              </a:rPr>
              <a:t>Immediate notification of user. </a:t>
            </a:r>
          </a:p>
          <a:p>
            <a:pPr marL="742950" lvl="1" indent="-285750">
              <a:buFont typeface="Arial" panose="020B0604020202020204" pitchFamily="34" charset="0"/>
              <a:buChar char="•"/>
            </a:pPr>
            <a:r>
              <a:rPr lang="en-US" sz="1600" dirty="0">
                <a:effectLst/>
                <a:ea typeface="Calibri" panose="020F0502020204030204" pitchFamily="34" charset="0"/>
                <a:cs typeface="Arial" panose="020B0604020202020204" pitchFamily="34" charset="0"/>
              </a:rPr>
              <a:t>Tracking information which can be used to locate vehicle.</a:t>
            </a:r>
            <a:endParaRPr lang="en-US" sz="1600" dirty="0"/>
          </a:p>
          <a:p>
            <a:pPr lvl="1">
              <a:lnSpc>
                <a:spcPct val="107000"/>
              </a:lnSpc>
              <a:spcBef>
                <a:spcPts val="0"/>
              </a:spcBef>
              <a:spcAft>
                <a:spcPts val="800"/>
              </a:spcAft>
            </a:pPr>
            <a:endParaRPr lang="en-US" sz="1600" dirty="0">
              <a:effectLst/>
              <a:ea typeface="Calibri" panose="020F0502020204030204" pitchFamily="34" charset="0"/>
              <a:cs typeface="Arial" panose="020B0604020202020204" pitchFamily="34" charset="0"/>
            </a:endParaRPr>
          </a:p>
          <a:p>
            <a:r>
              <a:rPr lang="en-US" sz="1800" b="1" dirty="0"/>
              <a:t>Weaknesses: </a:t>
            </a:r>
          </a:p>
          <a:p>
            <a:pPr marL="742950" lvl="1" indent="-285750">
              <a:buFont typeface="Arial" panose="020B0604020202020204" pitchFamily="34" charset="0"/>
              <a:buChar char="•"/>
            </a:pPr>
            <a:r>
              <a:rPr lang="en-US" sz="1600" dirty="0">
                <a:effectLst/>
                <a:ea typeface="Calibri" panose="020F0502020204030204" pitchFamily="34" charset="0"/>
                <a:cs typeface="Arial" panose="020B0604020202020204" pitchFamily="34" charset="0"/>
              </a:rPr>
              <a:t>Subject to GSM jamming.</a:t>
            </a:r>
          </a:p>
          <a:p>
            <a:pPr marL="742950" lvl="1" indent="-285750">
              <a:buFont typeface="Arial" panose="020B0604020202020204" pitchFamily="34" charset="0"/>
              <a:buChar char="•"/>
            </a:pPr>
            <a:r>
              <a:rPr lang="en-US" sz="1600" dirty="0">
                <a:effectLst/>
                <a:ea typeface="Calibri" panose="020F0502020204030204" pitchFamily="34" charset="0"/>
                <a:cs typeface="Arial" panose="020B0604020202020204" pitchFamily="34" charset="0"/>
              </a:rPr>
              <a:t>Subject to GPS spoofing.</a:t>
            </a:r>
            <a:endParaRPr lang="en-US" sz="1600" dirty="0"/>
          </a:p>
        </p:txBody>
      </p:sp>
      <p:pic>
        <p:nvPicPr>
          <p:cNvPr id="7" name="Content Placeholder 6" descr="Diagram&#10;&#10;Description automatically generated">
            <a:extLst>
              <a:ext uri="{FF2B5EF4-FFF2-40B4-BE49-F238E27FC236}">
                <a16:creationId xmlns:a16="http://schemas.microsoft.com/office/drawing/2014/main" id="{3B3E1958-3218-A2CB-23C6-36759EC335A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167536" y="1529030"/>
            <a:ext cx="5159450" cy="3799940"/>
          </a:xfrm>
          <a:prstGeom prst="rect">
            <a:avLst/>
          </a:prstGeom>
          <a:noFill/>
          <a:ln>
            <a:noFill/>
          </a:ln>
        </p:spPr>
      </p:pic>
    </p:spTree>
    <p:extLst>
      <p:ext uri="{BB962C8B-B14F-4D97-AF65-F5344CB8AC3E}">
        <p14:creationId xmlns:p14="http://schemas.microsoft.com/office/powerpoint/2010/main" val="2140323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12F90-8B1C-39B7-9D70-CAC5BF4C565E}"/>
              </a:ext>
            </a:extLst>
          </p:cNvPr>
          <p:cNvSpPr>
            <a:spLocks noGrp="1"/>
          </p:cNvSpPr>
          <p:nvPr>
            <p:ph type="title"/>
          </p:nvPr>
        </p:nvSpPr>
        <p:spPr>
          <a:xfrm>
            <a:off x="761999" y="761998"/>
            <a:ext cx="4705739" cy="1524002"/>
          </a:xfrm>
        </p:spPr>
        <p:txBody>
          <a:bodyPr>
            <a:normAutofit fontScale="90000"/>
          </a:bodyPr>
          <a:lstStyle/>
          <a:p>
            <a:pPr algn="ctr"/>
            <a:r>
              <a:rPr lang="en-US" b="1" dirty="0"/>
              <a:t>Implementation 3:</a:t>
            </a:r>
            <a:br>
              <a:rPr lang="en-US" dirty="0"/>
            </a:br>
            <a:br>
              <a:rPr lang="en-US" dirty="0"/>
            </a:br>
            <a:r>
              <a:rPr lang="en-US" sz="1800" b="1" dirty="0">
                <a:effectLst/>
                <a:latin typeface="+mn-lt"/>
                <a:ea typeface="Calibri" panose="020F0502020204030204" pitchFamily="34" charset="0"/>
                <a:cs typeface="Arial" panose="020B0604020202020204" pitchFamily="34" charset="0"/>
              </a:rPr>
              <a:t>Fingerprint based Anti Theft for Two Wheelers Authentication of Vehicle users (2020)</a:t>
            </a:r>
            <a:br>
              <a:rPr lang="en-US" sz="18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4" name="Text Placeholder 3">
            <a:extLst>
              <a:ext uri="{FF2B5EF4-FFF2-40B4-BE49-F238E27FC236}">
                <a16:creationId xmlns:a16="http://schemas.microsoft.com/office/drawing/2014/main" id="{10F21BB5-0464-1C60-0674-FD446B2E6174}"/>
              </a:ext>
            </a:extLst>
          </p:cNvPr>
          <p:cNvSpPr>
            <a:spLocks noGrp="1"/>
          </p:cNvSpPr>
          <p:nvPr>
            <p:ph type="body" sz="half" idx="2"/>
          </p:nvPr>
        </p:nvSpPr>
        <p:spPr>
          <a:xfrm>
            <a:off x="762000" y="2155372"/>
            <a:ext cx="3810000" cy="4472476"/>
          </a:xfrm>
        </p:spPr>
        <p:txBody>
          <a:bodyPr>
            <a:normAutofit fontScale="92500" lnSpcReduction="20000"/>
          </a:bodyPr>
          <a:lstStyle/>
          <a:p>
            <a:r>
              <a:rPr lang="en-US" sz="1900" b="1" dirty="0"/>
              <a:t>Technology: </a:t>
            </a:r>
          </a:p>
          <a:p>
            <a:pPr lvl="1"/>
            <a:r>
              <a:rPr lang="en-US" sz="1700" dirty="0"/>
              <a:t>Biometrics (Fingerprint)</a:t>
            </a:r>
          </a:p>
          <a:p>
            <a:endParaRPr lang="en-US" dirty="0"/>
          </a:p>
          <a:p>
            <a:r>
              <a:rPr lang="en-US" sz="1900" b="1" dirty="0"/>
              <a:t>Strengths:</a:t>
            </a:r>
          </a:p>
          <a:p>
            <a:pPr marL="742950" lvl="1" indent="-285750">
              <a:buFont typeface="Arial" panose="020B0604020202020204" pitchFamily="34" charset="0"/>
              <a:buChar char="•"/>
            </a:pPr>
            <a:r>
              <a:rPr lang="en-US" sz="1700" dirty="0">
                <a:effectLst/>
                <a:ea typeface="Calibri" panose="020F0502020204030204" pitchFamily="34" charset="0"/>
                <a:cs typeface="Arial" panose="020B0604020202020204" pitchFamily="34" charset="0"/>
              </a:rPr>
              <a:t>Biometrics enhance the traditional security. </a:t>
            </a:r>
          </a:p>
          <a:p>
            <a:pPr marL="742950" lvl="1" indent="-285750">
              <a:buFont typeface="Arial" panose="020B0604020202020204" pitchFamily="34" charset="0"/>
              <a:buChar char="•"/>
            </a:pPr>
            <a:r>
              <a:rPr lang="en-US" sz="1700" dirty="0">
                <a:effectLst/>
                <a:ea typeface="Calibri" panose="020F0502020204030204" pitchFamily="34" charset="0"/>
                <a:cs typeface="Arial" panose="020B0604020202020204" pitchFamily="34" charset="0"/>
              </a:rPr>
              <a:t>Password provides contingency.</a:t>
            </a:r>
          </a:p>
          <a:p>
            <a:r>
              <a:rPr lang="en-US" sz="1900" b="1" dirty="0"/>
              <a:t>Weaknesses: </a:t>
            </a:r>
          </a:p>
          <a:p>
            <a:pPr marL="742950" lvl="1" indent="-285750">
              <a:lnSpc>
                <a:spcPct val="107000"/>
              </a:lnSpc>
              <a:spcBef>
                <a:spcPts val="0"/>
              </a:spcBef>
              <a:spcAft>
                <a:spcPts val="800"/>
              </a:spcAft>
              <a:buFont typeface="Arial" panose="020B0604020202020204" pitchFamily="34" charset="0"/>
              <a:buChar char="•"/>
            </a:pPr>
            <a:r>
              <a:rPr lang="en-US" sz="1700" dirty="0">
                <a:effectLst/>
                <a:ea typeface="Calibri" panose="020F0502020204030204" pitchFamily="34" charset="0"/>
                <a:cs typeface="Arial" panose="020B0604020202020204" pitchFamily="34" charset="0"/>
              </a:rPr>
              <a:t>Possibly susceptible to fingerprint spoofing</a:t>
            </a:r>
          </a:p>
          <a:p>
            <a:pPr marL="742950" lvl="1" indent="-285750">
              <a:lnSpc>
                <a:spcPct val="107000"/>
              </a:lnSpc>
              <a:spcBef>
                <a:spcPts val="0"/>
              </a:spcBef>
              <a:spcAft>
                <a:spcPts val="800"/>
              </a:spcAft>
              <a:buFont typeface="Arial" panose="020B0604020202020204" pitchFamily="34" charset="0"/>
              <a:buChar char="•"/>
            </a:pPr>
            <a:r>
              <a:rPr lang="en-US" sz="1700" dirty="0">
                <a:effectLst/>
                <a:ea typeface="Calibri" panose="020F0502020204030204" pitchFamily="34" charset="0"/>
                <a:cs typeface="Arial" panose="020B0604020202020204" pitchFamily="34" charset="0"/>
              </a:rPr>
              <a:t>Access to password by attacker will enable biometrics bypass</a:t>
            </a:r>
            <a:r>
              <a:rPr lang="en-US" sz="1600" dirty="0">
                <a:effectLst/>
                <a:ea typeface="Calibri" panose="020F0502020204030204" pitchFamily="34" charset="0"/>
                <a:cs typeface="Arial" panose="020B0604020202020204" pitchFamily="34" charset="0"/>
              </a:rPr>
              <a:t>.</a:t>
            </a:r>
            <a:endParaRPr lang="en-US" dirty="0"/>
          </a:p>
        </p:txBody>
      </p:sp>
      <p:pic>
        <p:nvPicPr>
          <p:cNvPr id="7" name="Content Placeholder 6">
            <a:extLst>
              <a:ext uri="{FF2B5EF4-FFF2-40B4-BE49-F238E27FC236}">
                <a16:creationId xmlns:a16="http://schemas.microsoft.com/office/drawing/2014/main" id="{63B35246-523E-2641-D039-65DC9660D6BA}"/>
              </a:ext>
            </a:extLst>
          </p:cNvPr>
          <p:cNvPicPr>
            <a:picLocks noGrp="1" noChangeAspect="1"/>
          </p:cNvPicPr>
          <p:nvPr>
            <p:ph idx="1"/>
          </p:nvPr>
        </p:nvPicPr>
        <p:blipFill>
          <a:blip r:embed="rId2"/>
          <a:stretch>
            <a:fillRect/>
          </a:stretch>
        </p:blipFill>
        <p:spPr>
          <a:xfrm>
            <a:off x="5933169" y="762000"/>
            <a:ext cx="4897662" cy="5334000"/>
          </a:xfrm>
          <a:prstGeom prst="rect">
            <a:avLst/>
          </a:prstGeom>
        </p:spPr>
      </p:pic>
    </p:spTree>
    <p:extLst>
      <p:ext uri="{BB962C8B-B14F-4D97-AF65-F5344CB8AC3E}">
        <p14:creationId xmlns:p14="http://schemas.microsoft.com/office/powerpoint/2010/main" val="3704981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12F90-8B1C-39B7-9D70-CAC5BF4C565E}"/>
              </a:ext>
            </a:extLst>
          </p:cNvPr>
          <p:cNvSpPr>
            <a:spLocks noGrp="1"/>
          </p:cNvSpPr>
          <p:nvPr>
            <p:ph type="title"/>
          </p:nvPr>
        </p:nvSpPr>
        <p:spPr>
          <a:xfrm>
            <a:off x="761999" y="761998"/>
            <a:ext cx="4705739" cy="1300067"/>
          </a:xfrm>
        </p:spPr>
        <p:txBody>
          <a:bodyPr>
            <a:normAutofit fontScale="90000"/>
          </a:bodyPr>
          <a:lstStyle/>
          <a:p>
            <a:pPr algn="ctr"/>
            <a:r>
              <a:rPr lang="en-US" b="1" dirty="0"/>
              <a:t>Implementation 4:</a:t>
            </a:r>
            <a:br>
              <a:rPr lang="en-US" dirty="0"/>
            </a:br>
            <a:br>
              <a:rPr lang="en-US" dirty="0"/>
            </a:br>
            <a:r>
              <a:rPr lang="en-US" sz="1800" b="1" dirty="0">
                <a:effectLst/>
                <a:latin typeface="+mn-lt"/>
                <a:ea typeface="Calibri" panose="020F0502020204030204" pitchFamily="34" charset="0"/>
                <a:cs typeface="Arial" panose="020B0604020202020204" pitchFamily="34" charset="0"/>
              </a:rPr>
              <a:t>Anti-Theft Security System for Vehicles (2018)</a:t>
            </a:r>
            <a:br>
              <a:rPr lang="en-US" sz="18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4" name="Text Placeholder 3">
            <a:extLst>
              <a:ext uri="{FF2B5EF4-FFF2-40B4-BE49-F238E27FC236}">
                <a16:creationId xmlns:a16="http://schemas.microsoft.com/office/drawing/2014/main" id="{10F21BB5-0464-1C60-0674-FD446B2E6174}"/>
              </a:ext>
            </a:extLst>
          </p:cNvPr>
          <p:cNvSpPr>
            <a:spLocks noGrp="1"/>
          </p:cNvSpPr>
          <p:nvPr>
            <p:ph type="body" sz="half" idx="2"/>
          </p:nvPr>
        </p:nvSpPr>
        <p:spPr>
          <a:xfrm>
            <a:off x="762000" y="2286001"/>
            <a:ext cx="3810000" cy="4341846"/>
          </a:xfrm>
        </p:spPr>
        <p:txBody>
          <a:bodyPr>
            <a:normAutofit/>
          </a:bodyPr>
          <a:lstStyle/>
          <a:p>
            <a:r>
              <a:rPr lang="en-US" sz="1900" b="1" dirty="0"/>
              <a:t>Technology: </a:t>
            </a:r>
          </a:p>
          <a:p>
            <a:pPr lvl="1"/>
            <a:r>
              <a:rPr lang="en-US" sz="1700" dirty="0">
                <a:effectLst/>
                <a:ea typeface="Calibri" panose="020F0502020204030204" pitchFamily="34" charset="0"/>
                <a:cs typeface="Arial" panose="020B0604020202020204" pitchFamily="34" charset="0"/>
              </a:rPr>
              <a:t>Keypad, GPS and GSM</a:t>
            </a:r>
          </a:p>
          <a:p>
            <a:pPr lvl="1"/>
            <a:endParaRPr lang="en-US" sz="1700" dirty="0"/>
          </a:p>
          <a:p>
            <a:r>
              <a:rPr lang="en-US" sz="1800" b="1" dirty="0"/>
              <a:t>Strengths:</a:t>
            </a:r>
          </a:p>
          <a:p>
            <a:pPr marL="742950" lvl="1" indent="-285750">
              <a:buFont typeface="Arial" panose="020B0604020202020204" pitchFamily="34" charset="0"/>
              <a:buChar char="•"/>
            </a:pPr>
            <a:r>
              <a:rPr lang="en-US" sz="1600" dirty="0">
                <a:effectLst/>
                <a:ea typeface="Calibri" panose="020F0502020204030204" pitchFamily="34" charset="0"/>
                <a:cs typeface="Arial" panose="020B0604020202020204" pitchFamily="34" charset="0"/>
              </a:rPr>
              <a:t>Provides tracking capabilities.</a:t>
            </a:r>
          </a:p>
          <a:p>
            <a:pPr lvl="1"/>
            <a:endParaRPr lang="en-US" dirty="0"/>
          </a:p>
          <a:p>
            <a:r>
              <a:rPr lang="en-US" sz="1800" b="1" dirty="0"/>
              <a:t>Weaknesses: </a:t>
            </a:r>
          </a:p>
          <a:p>
            <a:pPr lvl="1"/>
            <a:r>
              <a:rPr lang="en-US" sz="1600" dirty="0">
                <a:effectLst/>
                <a:ea typeface="Calibri" panose="020F0502020204030204" pitchFamily="34" charset="0"/>
                <a:cs typeface="Arial" panose="020B0604020202020204" pitchFamily="34" charset="0"/>
              </a:rPr>
              <a:t>Security can be bypassed with just a key.</a:t>
            </a:r>
            <a:endParaRPr lang="en-US" sz="1600" dirty="0"/>
          </a:p>
        </p:txBody>
      </p:sp>
      <p:pic>
        <p:nvPicPr>
          <p:cNvPr id="10" name="Content Placeholder 9">
            <a:extLst>
              <a:ext uri="{FF2B5EF4-FFF2-40B4-BE49-F238E27FC236}">
                <a16:creationId xmlns:a16="http://schemas.microsoft.com/office/drawing/2014/main" id="{289FD56C-3E55-FA4E-6308-CD760426894A}"/>
              </a:ext>
            </a:extLst>
          </p:cNvPr>
          <p:cNvPicPr>
            <a:picLocks noGrp="1" noChangeAspect="1"/>
          </p:cNvPicPr>
          <p:nvPr>
            <p:ph idx="1"/>
          </p:nvPr>
        </p:nvPicPr>
        <p:blipFill>
          <a:blip r:embed="rId2"/>
          <a:stretch>
            <a:fillRect/>
          </a:stretch>
        </p:blipFill>
        <p:spPr>
          <a:xfrm>
            <a:off x="5725886" y="1849673"/>
            <a:ext cx="6096000" cy="3627396"/>
          </a:xfrm>
          <a:prstGeom prst="rect">
            <a:avLst/>
          </a:prstGeom>
        </p:spPr>
      </p:pic>
    </p:spTree>
    <p:extLst>
      <p:ext uri="{BB962C8B-B14F-4D97-AF65-F5344CB8AC3E}">
        <p14:creationId xmlns:p14="http://schemas.microsoft.com/office/powerpoint/2010/main" val="3996377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Picture 4" descr="A dashboard of a car">
            <a:extLst>
              <a:ext uri="{FF2B5EF4-FFF2-40B4-BE49-F238E27FC236}">
                <a16:creationId xmlns:a16="http://schemas.microsoft.com/office/drawing/2014/main" id="{337FEA1D-E0E7-4785-B45E-AF8EABCF409A}"/>
              </a:ext>
            </a:extLst>
          </p:cNvPr>
          <p:cNvPicPr>
            <a:picLocks noChangeAspect="1"/>
          </p:cNvPicPr>
          <p:nvPr/>
        </p:nvPicPr>
        <p:blipFill rotWithShape="1">
          <a:blip r:embed="rId2">
            <a:extLst>
              <a:ext uri="{28A0092B-C50C-407E-A947-70E740481C1C}">
                <a14:useLocalDpi xmlns:a14="http://schemas.microsoft.com/office/drawing/2010/main" val="0"/>
              </a:ext>
            </a:extLst>
          </a:blip>
          <a:srcRect t="15836"/>
          <a:stretch/>
        </p:blipFill>
        <p:spPr>
          <a:xfrm>
            <a:off x="20" y="10"/>
            <a:ext cx="12207220" cy="6857990"/>
          </a:xfrm>
          <a:prstGeom prst="rect">
            <a:avLst/>
          </a:prstGeom>
        </p:spPr>
      </p:pic>
      <p:sp>
        <p:nvSpPr>
          <p:cNvPr id="12" name="Rectangle 11">
            <a:extLst>
              <a:ext uri="{FF2B5EF4-FFF2-40B4-BE49-F238E27FC236}">
                <a16:creationId xmlns:a16="http://schemas.microsoft.com/office/drawing/2014/main" id="{0ED8FC7E-742C-4B53-B6FF-F19F8EDA2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1928"/>
            <a:ext cx="12191999" cy="5058137"/>
          </a:xfrm>
          <a:prstGeom prst="rect">
            <a:avLst/>
          </a:prstGeom>
          <a:gradFill flip="none" rotWithShape="1">
            <a:gsLst>
              <a:gs pos="50000">
                <a:schemeClr val="bg1">
                  <a:alpha val="30000"/>
                </a:schemeClr>
              </a:gs>
              <a:gs pos="80000">
                <a:schemeClr val="bg1">
                  <a:alpha val="15000"/>
                </a:schemeClr>
              </a:gs>
              <a:gs pos="0">
                <a:schemeClr val="bg1">
                  <a:alpha val="0"/>
                </a:schemeClr>
              </a:gs>
              <a:gs pos="20000">
                <a:schemeClr val="bg1">
                  <a:alpha val="15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8513B7-E90E-499E-A08A-73C65E9C0311}"/>
              </a:ext>
            </a:extLst>
          </p:cNvPr>
          <p:cNvSpPr>
            <a:spLocks noGrp="1"/>
          </p:cNvSpPr>
          <p:nvPr>
            <p:ph type="ctrTitle"/>
          </p:nvPr>
        </p:nvSpPr>
        <p:spPr>
          <a:xfrm>
            <a:off x="2091426" y="2933074"/>
            <a:ext cx="8009146" cy="991852"/>
          </a:xfrm>
        </p:spPr>
        <p:txBody>
          <a:bodyPr>
            <a:normAutofit/>
          </a:bodyPr>
          <a:lstStyle/>
          <a:p>
            <a:r>
              <a:rPr lang="en-US" b="1" dirty="0"/>
              <a:t>Our Proposed System</a:t>
            </a:r>
          </a:p>
        </p:txBody>
      </p:sp>
    </p:spTree>
    <p:extLst>
      <p:ext uri="{BB962C8B-B14F-4D97-AF65-F5344CB8AC3E}">
        <p14:creationId xmlns:p14="http://schemas.microsoft.com/office/powerpoint/2010/main" val="2961712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0C26-BA92-D953-1D81-3395F5EB197F}"/>
              </a:ext>
            </a:extLst>
          </p:cNvPr>
          <p:cNvSpPr>
            <a:spLocks noGrp="1"/>
          </p:cNvSpPr>
          <p:nvPr>
            <p:ph type="title"/>
          </p:nvPr>
        </p:nvSpPr>
        <p:spPr/>
        <p:txBody>
          <a:bodyPr/>
          <a:lstStyle/>
          <a:p>
            <a:r>
              <a:rPr lang="en-US" b="1" dirty="0"/>
              <a:t>Overview of our System:</a:t>
            </a:r>
          </a:p>
        </p:txBody>
      </p:sp>
      <p:pic>
        <p:nvPicPr>
          <p:cNvPr id="9" name="Content Placeholder 8">
            <a:extLst>
              <a:ext uri="{FF2B5EF4-FFF2-40B4-BE49-F238E27FC236}">
                <a16:creationId xmlns:a16="http://schemas.microsoft.com/office/drawing/2014/main" id="{3CC0D497-95F3-60AA-6E6E-C3254DAB55E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876649" y="2286000"/>
            <a:ext cx="8438702" cy="4217745"/>
          </a:xfrm>
        </p:spPr>
      </p:pic>
    </p:spTree>
    <p:extLst>
      <p:ext uri="{BB962C8B-B14F-4D97-AF65-F5344CB8AC3E}">
        <p14:creationId xmlns:p14="http://schemas.microsoft.com/office/powerpoint/2010/main" val="183068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6A23C-63C9-454C-16AB-AF944E87C19D}"/>
              </a:ext>
            </a:extLst>
          </p:cNvPr>
          <p:cNvSpPr>
            <a:spLocks noGrp="1"/>
          </p:cNvSpPr>
          <p:nvPr>
            <p:ph type="title"/>
          </p:nvPr>
        </p:nvSpPr>
        <p:spPr/>
        <p:txBody>
          <a:bodyPr/>
          <a:lstStyle/>
          <a:p>
            <a:r>
              <a:rPr lang="en-US" b="1" dirty="0"/>
              <a:t>Our System is Built using Three Concepts:</a:t>
            </a:r>
          </a:p>
        </p:txBody>
      </p:sp>
      <p:sp>
        <p:nvSpPr>
          <p:cNvPr id="3" name="Content Placeholder 2">
            <a:extLst>
              <a:ext uri="{FF2B5EF4-FFF2-40B4-BE49-F238E27FC236}">
                <a16:creationId xmlns:a16="http://schemas.microsoft.com/office/drawing/2014/main" id="{04DB4DF5-E3C2-B1CE-D533-9A344F2B9026}"/>
              </a:ext>
            </a:extLst>
          </p:cNvPr>
          <p:cNvSpPr>
            <a:spLocks noGrp="1"/>
          </p:cNvSpPr>
          <p:nvPr>
            <p:ph idx="1"/>
          </p:nvPr>
        </p:nvSpPr>
        <p:spPr/>
        <p:txBody>
          <a:bodyPr>
            <a:normAutofit/>
          </a:bodyPr>
          <a:lstStyle/>
          <a:p>
            <a:r>
              <a:rPr lang="en-US" sz="4000" dirty="0"/>
              <a:t>Embedded System (Most Part)</a:t>
            </a:r>
          </a:p>
          <a:p>
            <a:r>
              <a:rPr lang="en-US" sz="4000" dirty="0"/>
              <a:t>Face Recognition </a:t>
            </a:r>
          </a:p>
          <a:p>
            <a:r>
              <a:rPr lang="en-US" sz="4000" dirty="0"/>
              <a:t>Mobile Application (Android)</a:t>
            </a:r>
          </a:p>
        </p:txBody>
      </p:sp>
    </p:spTree>
    <p:extLst>
      <p:ext uri="{BB962C8B-B14F-4D97-AF65-F5344CB8AC3E}">
        <p14:creationId xmlns:p14="http://schemas.microsoft.com/office/powerpoint/2010/main" val="3810451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7" name="Freeform: Shape 26">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9" name="Freeform: Shape 28">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31" name="Rectangle 30">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21" name="Picture 20" descr="Microchips on a circuit board">
            <a:extLst>
              <a:ext uri="{FF2B5EF4-FFF2-40B4-BE49-F238E27FC236}">
                <a16:creationId xmlns:a16="http://schemas.microsoft.com/office/drawing/2014/main" id="{AD2F1E61-A438-BEA2-5A11-F4462B8ADAFB}"/>
              </a:ext>
            </a:extLst>
          </p:cNvPr>
          <p:cNvPicPr>
            <a:picLocks noChangeAspect="1"/>
          </p:cNvPicPr>
          <p:nvPr/>
        </p:nvPicPr>
        <p:blipFill rotWithShape="1">
          <a:blip r:embed="rId2"/>
          <a:srcRect t="20997" b="4097"/>
          <a:stretch/>
        </p:blipFill>
        <p:spPr>
          <a:xfrm>
            <a:off x="20" y="10"/>
            <a:ext cx="12207220" cy="6857990"/>
          </a:xfrm>
          <a:prstGeom prst="rect">
            <a:avLst/>
          </a:prstGeom>
        </p:spPr>
      </p:pic>
      <p:sp>
        <p:nvSpPr>
          <p:cNvPr id="33" name="Rectangle 32">
            <a:extLst>
              <a:ext uri="{FF2B5EF4-FFF2-40B4-BE49-F238E27FC236}">
                <a16:creationId xmlns:a16="http://schemas.microsoft.com/office/drawing/2014/main" id="{0ED8FC7E-742C-4B53-B6FF-F19F8EDA2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1928"/>
            <a:ext cx="12191999" cy="5058137"/>
          </a:xfrm>
          <a:prstGeom prst="rect">
            <a:avLst/>
          </a:prstGeom>
          <a:gradFill flip="none" rotWithShape="1">
            <a:gsLst>
              <a:gs pos="50000">
                <a:schemeClr val="bg1">
                  <a:alpha val="30000"/>
                </a:schemeClr>
              </a:gs>
              <a:gs pos="80000">
                <a:schemeClr val="bg1">
                  <a:alpha val="15000"/>
                </a:schemeClr>
              </a:gs>
              <a:gs pos="0">
                <a:schemeClr val="bg1">
                  <a:alpha val="0"/>
                </a:schemeClr>
              </a:gs>
              <a:gs pos="20000">
                <a:schemeClr val="bg1">
                  <a:alpha val="15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DCE5947-1484-7209-3412-A9786A8A66EA}"/>
              </a:ext>
            </a:extLst>
          </p:cNvPr>
          <p:cNvSpPr>
            <a:spLocks noGrp="1"/>
          </p:cNvSpPr>
          <p:nvPr>
            <p:ph type="title"/>
          </p:nvPr>
        </p:nvSpPr>
        <p:spPr>
          <a:xfrm>
            <a:off x="3325368" y="1599121"/>
            <a:ext cx="5541264" cy="2212848"/>
          </a:xfrm>
        </p:spPr>
        <p:txBody>
          <a:bodyPr vert="horz" lIns="91440" tIns="45720" rIns="91440" bIns="45720" rtlCol="0" anchor="b">
            <a:normAutofit/>
          </a:bodyPr>
          <a:lstStyle/>
          <a:p>
            <a:pPr algn="ctr"/>
            <a:r>
              <a:rPr lang="en-US" b="1" kern="1200" dirty="0">
                <a:solidFill>
                  <a:schemeClr val="tx1"/>
                </a:solidFill>
                <a:latin typeface="+mj-lt"/>
                <a:ea typeface="+mj-ea"/>
                <a:cs typeface="+mj-cs"/>
              </a:rPr>
              <a:t>Embedded System</a:t>
            </a:r>
          </a:p>
        </p:txBody>
      </p:sp>
      <p:sp>
        <p:nvSpPr>
          <p:cNvPr id="35" name="Freeform: Shape 34">
            <a:extLst>
              <a:ext uri="{FF2B5EF4-FFF2-40B4-BE49-F238E27FC236}">
                <a16:creationId xmlns:a16="http://schemas.microsoft.com/office/drawing/2014/main" id="{F798D3DD-23B7-41EE-9021-C8F9A8E2C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37" name="Group 36">
            <a:extLst>
              <a:ext uri="{FF2B5EF4-FFF2-40B4-BE49-F238E27FC236}">
                <a16:creationId xmlns:a16="http://schemas.microsoft.com/office/drawing/2014/main" id="{2C072688-BFC7-4FE8-A45E-B3C63CBB9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38" name="Freeform: Shape 37">
              <a:extLst>
                <a:ext uri="{FF2B5EF4-FFF2-40B4-BE49-F238E27FC236}">
                  <a16:creationId xmlns:a16="http://schemas.microsoft.com/office/drawing/2014/main" id="{F3002ED9-43C6-4BA8-8941-9AFCB04E4D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39" name="Freeform: Shape 38">
              <a:extLst>
                <a:ext uri="{FF2B5EF4-FFF2-40B4-BE49-F238E27FC236}">
                  <a16:creationId xmlns:a16="http://schemas.microsoft.com/office/drawing/2014/main" id="{4EB09750-C9B1-40CE-AB9B-FEB308A1F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spTree>
    <p:extLst>
      <p:ext uri="{BB962C8B-B14F-4D97-AF65-F5344CB8AC3E}">
        <p14:creationId xmlns:p14="http://schemas.microsoft.com/office/powerpoint/2010/main" val="1820301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166A-505C-4F20-B706-8018A81777D3}"/>
              </a:ext>
            </a:extLst>
          </p:cNvPr>
          <p:cNvSpPr>
            <a:spLocks noGrp="1"/>
          </p:cNvSpPr>
          <p:nvPr>
            <p:ph type="title"/>
          </p:nvPr>
        </p:nvSpPr>
        <p:spPr>
          <a:xfrm>
            <a:off x="450715" y="207523"/>
            <a:ext cx="10668000" cy="881974"/>
          </a:xfrm>
        </p:spPr>
        <p:txBody>
          <a:bodyPr/>
          <a:lstStyle/>
          <a:p>
            <a:r>
              <a:rPr lang="en-US" b="1" dirty="0"/>
              <a:t>Block Diagram:</a:t>
            </a:r>
            <a:endParaRPr lang="en-US" dirty="0"/>
          </a:p>
        </p:txBody>
      </p:sp>
      <p:pic>
        <p:nvPicPr>
          <p:cNvPr id="7" name="Content Placeholder 6" descr="Diagram, engineering drawing&#10;&#10;Description automatically generated">
            <a:extLst>
              <a:ext uri="{FF2B5EF4-FFF2-40B4-BE49-F238E27FC236}">
                <a16:creationId xmlns:a16="http://schemas.microsoft.com/office/drawing/2014/main" id="{BB0EDE94-204C-F4B9-9850-56564D66BA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5287" y="1158080"/>
            <a:ext cx="9661425" cy="5492397"/>
          </a:xfrm>
        </p:spPr>
      </p:pic>
    </p:spTree>
    <p:extLst>
      <p:ext uri="{BB962C8B-B14F-4D97-AF65-F5344CB8AC3E}">
        <p14:creationId xmlns:p14="http://schemas.microsoft.com/office/powerpoint/2010/main" val="3865509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4586A-2F21-49A2-8526-E8A23E41CA1F}"/>
              </a:ext>
            </a:extLst>
          </p:cNvPr>
          <p:cNvSpPr>
            <a:spLocks noGrp="1"/>
          </p:cNvSpPr>
          <p:nvPr>
            <p:ph type="title"/>
          </p:nvPr>
        </p:nvSpPr>
        <p:spPr/>
        <p:txBody>
          <a:bodyPr>
            <a:normAutofit/>
          </a:bodyPr>
          <a:lstStyle/>
          <a:p>
            <a:r>
              <a:rPr lang="en-US" sz="4000" b="1" dirty="0"/>
              <a:t>Layering Model in Embedded Applications:</a:t>
            </a:r>
          </a:p>
        </p:txBody>
      </p:sp>
      <p:pic>
        <p:nvPicPr>
          <p:cNvPr id="5" name="Content Placeholder 4" descr="Chart, bar chart&#10;&#10;Description automatically generated">
            <a:extLst>
              <a:ext uri="{FF2B5EF4-FFF2-40B4-BE49-F238E27FC236}">
                <a16:creationId xmlns:a16="http://schemas.microsoft.com/office/drawing/2014/main" id="{8D7009AA-2B5B-4B49-9B1C-0B05932A5E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2583" y="2178996"/>
            <a:ext cx="9746834" cy="4311100"/>
          </a:xfrm>
        </p:spPr>
      </p:pic>
    </p:spTree>
    <p:extLst>
      <p:ext uri="{BB962C8B-B14F-4D97-AF65-F5344CB8AC3E}">
        <p14:creationId xmlns:p14="http://schemas.microsoft.com/office/powerpoint/2010/main" val="105949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EC13911-C742-49A3-90A3-254B937D62E8}"/>
              </a:ext>
            </a:extLst>
          </p:cNvPr>
          <p:cNvSpPr txBox="1">
            <a:spLocks/>
          </p:cNvSpPr>
          <p:nvPr/>
        </p:nvSpPr>
        <p:spPr>
          <a:xfrm>
            <a:off x="4114675" y="5409084"/>
            <a:ext cx="7044738" cy="561006"/>
          </a:xfrm>
          <a:prstGeom prst="rect">
            <a:avLst/>
          </a:prstGeom>
        </p:spPr>
        <p:txBody>
          <a:bodyPr>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Special thanks to Tech lead Eng. Abdelrahman Mabrouk</a:t>
            </a:r>
            <a:endParaRPr lang="en-US" sz="8000" b="1" dirty="0"/>
          </a:p>
          <a:p>
            <a:pPr marL="0" indent="0">
              <a:buNone/>
            </a:pPr>
            <a:endParaRPr lang="en-US" b="1" dirty="0"/>
          </a:p>
        </p:txBody>
      </p:sp>
      <p:sp>
        <p:nvSpPr>
          <p:cNvPr id="4" name="Subtitle 2">
            <a:extLst>
              <a:ext uri="{FF2B5EF4-FFF2-40B4-BE49-F238E27FC236}">
                <a16:creationId xmlns:a16="http://schemas.microsoft.com/office/drawing/2014/main" id="{9F87AF82-1547-4687-9D9C-C21EF5A73A80}"/>
              </a:ext>
            </a:extLst>
          </p:cNvPr>
          <p:cNvSpPr txBox="1">
            <a:spLocks/>
          </p:cNvSpPr>
          <p:nvPr/>
        </p:nvSpPr>
        <p:spPr>
          <a:xfrm>
            <a:off x="730577" y="4356509"/>
            <a:ext cx="2746343" cy="668518"/>
          </a:xfrm>
          <a:prstGeom prst="rect">
            <a:avLst/>
          </a:prstGeom>
        </p:spPr>
        <p:txBody>
          <a:bodyPr>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FFFF00">
                    <a:alpha val="70000"/>
                  </a:srgbClr>
                </a:solidFill>
              </a:rPr>
              <a:t>Supported by: </a:t>
            </a:r>
          </a:p>
          <a:p>
            <a:pPr marL="0" indent="0">
              <a:buNone/>
            </a:pPr>
            <a:endParaRPr lang="en-US" b="1" dirty="0"/>
          </a:p>
        </p:txBody>
      </p:sp>
      <p:pic>
        <p:nvPicPr>
          <p:cNvPr id="6" name="Picture 5" descr="Logo&#10;&#10;Description automatically generated">
            <a:extLst>
              <a:ext uri="{FF2B5EF4-FFF2-40B4-BE49-F238E27FC236}">
                <a16:creationId xmlns:a16="http://schemas.microsoft.com/office/drawing/2014/main" id="{7D091C41-0168-4528-8EDE-BEB9CD028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669" y="5025027"/>
            <a:ext cx="2795816" cy="1329120"/>
          </a:xfrm>
          <a:prstGeom prst="rect">
            <a:avLst/>
          </a:prstGeom>
        </p:spPr>
      </p:pic>
      <p:sp>
        <p:nvSpPr>
          <p:cNvPr id="7" name="Subtitle 2">
            <a:extLst>
              <a:ext uri="{FF2B5EF4-FFF2-40B4-BE49-F238E27FC236}">
                <a16:creationId xmlns:a16="http://schemas.microsoft.com/office/drawing/2014/main" id="{2D404DE6-6B45-8ADA-14D0-E13E3B03DA8F}"/>
              </a:ext>
            </a:extLst>
          </p:cNvPr>
          <p:cNvSpPr txBox="1">
            <a:spLocks/>
          </p:cNvSpPr>
          <p:nvPr/>
        </p:nvSpPr>
        <p:spPr>
          <a:xfrm>
            <a:off x="892307" y="630306"/>
            <a:ext cx="9222077" cy="2405333"/>
          </a:xfrm>
          <a:prstGeom prst="rect">
            <a:avLst/>
          </a:prstGeom>
        </p:spPr>
        <p:txBody>
          <a:bodyPr>
            <a:normAutofit fontScale="25000" lnSpcReduction="20000"/>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800" b="1" dirty="0">
                <a:solidFill>
                  <a:srgbClr val="FFFF00">
                    <a:alpha val="70000"/>
                  </a:srgbClr>
                </a:solidFill>
              </a:rPr>
              <a:t>Team Members:</a:t>
            </a:r>
          </a:p>
          <a:p>
            <a:pPr marL="800100" lvl="1" indent="-342900">
              <a:buClr>
                <a:schemeClr val="tx1"/>
              </a:buClr>
            </a:pPr>
            <a:r>
              <a:rPr lang="en-US" sz="9600" b="1" dirty="0"/>
              <a:t>Abdelaziz Abu Zaid Mohamed Ismail</a:t>
            </a:r>
          </a:p>
          <a:p>
            <a:pPr marL="800100" lvl="1" indent="-342900">
              <a:buClr>
                <a:schemeClr val="tx1"/>
              </a:buClr>
            </a:pPr>
            <a:r>
              <a:rPr lang="en-US" sz="9600" b="1" dirty="0"/>
              <a:t>Hazem Youssri Gamal Asqalany</a:t>
            </a:r>
          </a:p>
          <a:p>
            <a:pPr marL="800100" lvl="1" indent="-342900">
              <a:buClr>
                <a:schemeClr val="tx1"/>
              </a:buClr>
            </a:pPr>
            <a:r>
              <a:rPr lang="en-US" sz="9600" b="1" dirty="0"/>
              <a:t>Mourad Eldin Nash’at Mourad Muhammed </a:t>
            </a:r>
          </a:p>
          <a:p>
            <a:pPr marL="800100" lvl="1" indent="-342900">
              <a:buClr>
                <a:schemeClr val="tx1"/>
              </a:buClr>
            </a:pPr>
            <a:r>
              <a:rPr lang="en-US" sz="9600" b="1" dirty="0"/>
              <a:t>Youssef Mamdouh Mohamed El-Nemaky (Team Leader)</a:t>
            </a:r>
          </a:p>
          <a:p>
            <a:pPr marL="0" indent="0">
              <a:buNone/>
            </a:pPr>
            <a:endParaRPr lang="en-US" b="1" dirty="0"/>
          </a:p>
        </p:txBody>
      </p:sp>
      <p:sp>
        <p:nvSpPr>
          <p:cNvPr id="8" name="Subtitle 2">
            <a:extLst>
              <a:ext uri="{FF2B5EF4-FFF2-40B4-BE49-F238E27FC236}">
                <a16:creationId xmlns:a16="http://schemas.microsoft.com/office/drawing/2014/main" id="{0026EBF5-C9EA-54E2-03AC-24CA866FFA48}"/>
              </a:ext>
            </a:extLst>
          </p:cNvPr>
          <p:cNvSpPr txBox="1">
            <a:spLocks/>
          </p:cNvSpPr>
          <p:nvPr/>
        </p:nvSpPr>
        <p:spPr>
          <a:xfrm>
            <a:off x="892307" y="2942157"/>
            <a:ext cx="4572000" cy="1524000"/>
          </a:xfrm>
          <a:prstGeom prst="rect">
            <a:avLst/>
          </a:prstGeom>
        </p:spPr>
        <p:txBody>
          <a:bodyPr>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solidFill>
                  <a:srgbClr val="FFFF00">
                    <a:alpha val="70000"/>
                  </a:srgbClr>
                </a:solidFill>
              </a:rPr>
              <a:t>Supervised by:</a:t>
            </a:r>
          </a:p>
          <a:p>
            <a:pPr marL="0" indent="0">
              <a:buNone/>
            </a:pPr>
            <a:r>
              <a:rPr lang="en-US" b="1" dirty="0"/>
              <a:t>Dr. May Mohamed</a:t>
            </a:r>
          </a:p>
        </p:txBody>
      </p:sp>
    </p:spTree>
    <p:extLst>
      <p:ext uri="{BB962C8B-B14F-4D97-AF65-F5344CB8AC3E}">
        <p14:creationId xmlns:p14="http://schemas.microsoft.com/office/powerpoint/2010/main" val="4157659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C49CB-14D3-4E03-969D-524F43CFBBCC}"/>
              </a:ext>
            </a:extLst>
          </p:cNvPr>
          <p:cNvSpPr>
            <a:spLocks noGrp="1"/>
          </p:cNvSpPr>
          <p:nvPr>
            <p:ph type="title"/>
          </p:nvPr>
        </p:nvSpPr>
        <p:spPr/>
        <p:txBody>
          <a:bodyPr/>
          <a:lstStyle/>
          <a:p>
            <a:r>
              <a:rPr lang="en-US" b="1" dirty="0"/>
              <a:t>Used Software Drivers:</a:t>
            </a:r>
          </a:p>
        </p:txBody>
      </p:sp>
      <p:graphicFrame>
        <p:nvGraphicFramePr>
          <p:cNvPr id="8" name="Table 8">
            <a:extLst>
              <a:ext uri="{FF2B5EF4-FFF2-40B4-BE49-F238E27FC236}">
                <a16:creationId xmlns:a16="http://schemas.microsoft.com/office/drawing/2014/main" id="{3FF29999-E4B8-434C-A2CB-18ED724E600E}"/>
              </a:ext>
            </a:extLst>
          </p:cNvPr>
          <p:cNvGraphicFramePr>
            <a:graphicFrameLocks noGrp="1"/>
          </p:cNvGraphicFramePr>
          <p:nvPr>
            <p:ph idx="1"/>
            <p:extLst>
              <p:ext uri="{D42A27DB-BD31-4B8C-83A1-F6EECF244321}">
                <p14:modId xmlns:p14="http://schemas.microsoft.com/office/powerpoint/2010/main" val="1867281507"/>
              </p:ext>
            </p:extLst>
          </p:nvPr>
        </p:nvGraphicFramePr>
        <p:xfrm>
          <a:off x="762000" y="2286000"/>
          <a:ext cx="10668000" cy="3718560"/>
        </p:xfrm>
        <a:graphic>
          <a:graphicData uri="http://schemas.openxmlformats.org/drawingml/2006/table">
            <a:tbl>
              <a:tblPr firstRow="1" bandRow="1">
                <a:tableStyleId>{5C22544A-7EE6-4342-B048-85BDC9FD1C3A}</a:tableStyleId>
              </a:tblPr>
              <a:tblGrid>
                <a:gridCol w="5334000">
                  <a:extLst>
                    <a:ext uri="{9D8B030D-6E8A-4147-A177-3AD203B41FA5}">
                      <a16:colId xmlns:a16="http://schemas.microsoft.com/office/drawing/2014/main" val="2086737864"/>
                    </a:ext>
                  </a:extLst>
                </a:gridCol>
                <a:gridCol w="5334000">
                  <a:extLst>
                    <a:ext uri="{9D8B030D-6E8A-4147-A177-3AD203B41FA5}">
                      <a16:colId xmlns:a16="http://schemas.microsoft.com/office/drawing/2014/main" val="1831823027"/>
                    </a:ext>
                  </a:extLst>
                </a:gridCol>
              </a:tblGrid>
              <a:tr h="370840">
                <a:tc>
                  <a:txBody>
                    <a:bodyPr/>
                    <a:lstStyle/>
                    <a:p>
                      <a:pPr algn="ctr"/>
                      <a:r>
                        <a:rPr lang="en-US" sz="2800" dirty="0"/>
                        <a:t>MCAL</a:t>
                      </a:r>
                    </a:p>
                  </a:txBody>
                  <a:tcPr/>
                </a:tc>
                <a:tc>
                  <a:txBody>
                    <a:bodyPr/>
                    <a:lstStyle/>
                    <a:p>
                      <a:pPr algn="ctr"/>
                      <a:r>
                        <a:rPr lang="en-US" sz="2800" dirty="0"/>
                        <a:t>HAL</a:t>
                      </a:r>
                    </a:p>
                  </a:txBody>
                  <a:tcPr/>
                </a:tc>
                <a:extLst>
                  <a:ext uri="{0D108BD9-81ED-4DB2-BD59-A6C34878D82A}">
                    <a16:rowId xmlns:a16="http://schemas.microsoft.com/office/drawing/2014/main" val="4284573020"/>
                  </a:ext>
                </a:extLst>
              </a:tr>
              <a:tr h="370840">
                <a:tc>
                  <a:txBody>
                    <a:bodyPr/>
                    <a:lstStyle/>
                    <a:p>
                      <a:pPr algn="ctr"/>
                      <a:r>
                        <a:rPr lang="en-US" sz="2400" dirty="0"/>
                        <a:t>PORT (AUTOSAR)</a:t>
                      </a:r>
                    </a:p>
                  </a:txBody>
                  <a:tcPr anchor="ctr"/>
                </a:tc>
                <a:tc>
                  <a:txBody>
                    <a:bodyPr/>
                    <a:lstStyle/>
                    <a:p>
                      <a:pPr algn="ctr"/>
                      <a:r>
                        <a:rPr lang="en-US" sz="2400" dirty="0"/>
                        <a:t>LCD</a:t>
                      </a:r>
                    </a:p>
                  </a:txBody>
                  <a:tcPr/>
                </a:tc>
                <a:extLst>
                  <a:ext uri="{0D108BD9-81ED-4DB2-BD59-A6C34878D82A}">
                    <a16:rowId xmlns:a16="http://schemas.microsoft.com/office/drawing/2014/main" val="1604771910"/>
                  </a:ext>
                </a:extLst>
              </a:tr>
              <a:tr h="370840">
                <a:tc>
                  <a:txBody>
                    <a:bodyPr/>
                    <a:lstStyle/>
                    <a:p>
                      <a:pPr algn="ctr"/>
                      <a:r>
                        <a:rPr lang="en-US" sz="2400" dirty="0"/>
                        <a:t>DIO (AUTOSAR)</a:t>
                      </a:r>
                    </a:p>
                  </a:txBody>
                  <a:tcPr anchor="ctr"/>
                </a:tc>
                <a:tc>
                  <a:txBody>
                    <a:bodyPr/>
                    <a:lstStyle/>
                    <a:p>
                      <a:pPr algn="ctr"/>
                      <a:r>
                        <a:rPr lang="en-US" sz="2400" dirty="0"/>
                        <a:t>Keypad</a:t>
                      </a:r>
                    </a:p>
                  </a:txBody>
                  <a:tcPr/>
                </a:tc>
                <a:extLst>
                  <a:ext uri="{0D108BD9-81ED-4DB2-BD59-A6C34878D82A}">
                    <a16:rowId xmlns:a16="http://schemas.microsoft.com/office/drawing/2014/main" val="527323407"/>
                  </a:ext>
                </a:extLst>
              </a:tr>
              <a:tr h="370840">
                <a:tc>
                  <a:txBody>
                    <a:bodyPr/>
                    <a:lstStyle/>
                    <a:p>
                      <a:pPr algn="ctr"/>
                      <a:r>
                        <a:rPr lang="en-US" sz="2400" dirty="0"/>
                        <a:t>UART</a:t>
                      </a:r>
                    </a:p>
                  </a:txBody>
                  <a:tcPr anchor="ctr"/>
                </a:tc>
                <a:tc>
                  <a:txBody>
                    <a:bodyPr/>
                    <a:lstStyle/>
                    <a:p>
                      <a:pPr algn="ctr"/>
                      <a:r>
                        <a:rPr lang="en-US" sz="2400" dirty="0"/>
                        <a:t>RFID</a:t>
                      </a:r>
                    </a:p>
                  </a:txBody>
                  <a:tcPr/>
                </a:tc>
                <a:extLst>
                  <a:ext uri="{0D108BD9-81ED-4DB2-BD59-A6C34878D82A}">
                    <a16:rowId xmlns:a16="http://schemas.microsoft.com/office/drawing/2014/main" val="2717401103"/>
                  </a:ext>
                </a:extLst>
              </a:tr>
              <a:tr h="370840">
                <a:tc>
                  <a:txBody>
                    <a:bodyPr/>
                    <a:lstStyle/>
                    <a:p>
                      <a:pPr algn="ctr"/>
                      <a:r>
                        <a:rPr lang="en-US" sz="2400" dirty="0"/>
                        <a:t>Timer</a:t>
                      </a:r>
                    </a:p>
                  </a:txBody>
                  <a:tcPr anchor="ctr"/>
                </a:tc>
                <a:tc>
                  <a:txBody>
                    <a:bodyPr/>
                    <a:lstStyle/>
                    <a:p>
                      <a:pPr algn="ctr"/>
                      <a:r>
                        <a:rPr lang="en-US" sz="2400" dirty="0"/>
                        <a:t>GSM Module</a:t>
                      </a:r>
                    </a:p>
                  </a:txBody>
                  <a:tcPr/>
                </a:tc>
                <a:extLst>
                  <a:ext uri="{0D108BD9-81ED-4DB2-BD59-A6C34878D82A}">
                    <a16:rowId xmlns:a16="http://schemas.microsoft.com/office/drawing/2014/main" val="17310791"/>
                  </a:ext>
                </a:extLst>
              </a:tr>
              <a:tr h="370840">
                <a:tc>
                  <a:txBody>
                    <a:bodyPr/>
                    <a:lstStyle/>
                    <a:p>
                      <a:pPr algn="ctr"/>
                      <a:r>
                        <a:rPr lang="en-US" sz="2400" dirty="0"/>
                        <a:t>External Interrupt</a:t>
                      </a:r>
                    </a:p>
                  </a:txBody>
                  <a:tcPr anchor="ctr"/>
                </a:tc>
                <a:tc>
                  <a:txBody>
                    <a:bodyPr/>
                    <a:lstStyle/>
                    <a:p>
                      <a:pPr algn="ctr"/>
                      <a:r>
                        <a:rPr lang="en-US" sz="2400" dirty="0"/>
                        <a:t>GPS Module</a:t>
                      </a:r>
                    </a:p>
                  </a:txBody>
                  <a:tcPr/>
                </a:tc>
                <a:extLst>
                  <a:ext uri="{0D108BD9-81ED-4DB2-BD59-A6C34878D82A}">
                    <a16:rowId xmlns:a16="http://schemas.microsoft.com/office/drawing/2014/main" val="802703981"/>
                  </a:ext>
                </a:extLst>
              </a:tr>
              <a:tr h="370840">
                <a:tc>
                  <a:txBody>
                    <a:bodyPr/>
                    <a:lstStyle/>
                    <a:p>
                      <a:pPr algn="ctr"/>
                      <a:r>
                        <a:rPr lang="en-US" sz="2400" dirty="0"/>
                        <a:t>SPI</a:t>
                      </a:r>
                    </a:p>
                  </a:txBody>
                  <a:tcPr anchor="ctr"/>
                </a:tc>
                <a:tc>
                  <a:txBody>
                    <a:bodyPr/>
                    <a:lstStyle/>
                    <a:p>
                      <a:pPr algn="ctr"/>
                      <a:r>
                        <a:rPr lang="en-US" sz="2400" dirty="0"/>
                        <a:t>External EEPROM</a:t>
                      </a:r>
                    </a:p>
                  </a:txBody>
                  <a:tcPr/>
                </a:tc>
                <a:extLst>
                  <a:ext uri="{0D108BD9-81ED-4DB2-BD59-A6C34878D82A}">
                    <a16:rowId xmlns:a16="http://schemas.microsoft.com/office/drawing/2014/main" val="3731889698"/>
                  </a:ext>
                </a:extLst>
              </a:tr>
              <a:tr h="370840">
                <a:tc>
                  <a:txBody>
                    <a:bodyPr/>
                    <a:lstStyle/>
                    <a:p>
                      <a:pPr algn="ctr"/>
                      <a:r>
                        <a:rPr lang="en-US" sz="2400" dirty="0"/>
                        <a:t>I2C</a:t>
                      </a:r>
                    </a:p>
                  </a:txBody>
                  <a:tcPr anchor="ctr"/>
                </a:tc>
                <a:tc>
                  <a:txBody>
                    <a:bodyPr/>
                    <a:lstStyle/>
                    <a:p>
                      <a:pPr algn="ctr"/>
                      <a:endParaRPr lang="en-US" sz="2400" dirty="0"/>
                    </a:p>
                  </a:txBody>
                  <a:tcPr/>
                </a:tc>
                <a:extLst>
                  <a:ext uri="{0D108BD9-81ED-4DB2-BD59-A6C34878D82A}">
                    <a16:rowId xmlns:a16="http://schemas.microsoft.com/office/drawing/2014/main" val="3199516908"/>
                  </a:ext>
                </a:extLst>
              </a:tr>
            </a:tbl>
          </a:graphicData>
        </a:graphic>
      </p:graphicFrame>
    </p:spTree>
    <p:extLst>
      <p:ext uri="{BB962C8B-B14F-4D97-AF65-F5344CB8AC3E}">
        <p14:creationId xmlns:p14="http://schemas.microsoft.com/office/powerpoint/2010/main" val="3425196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C49CB-14D3-4E03-969D-524F43CFBBCC}"/>
              </a:ext>
            </a:extLst>
          </p:cNvPr>
          <p:cNvSpPr>
            <a:spLocks noGrp="1"/>
          </p:cNvSpPr>
          <p:nvPr>
            <p:ph type="title"/>
          </p:nvPr>
        </p:nvSpPr>
        <p:spPr/>
        <p:txBody>
          <a:bodyPr>
            <a:normAutofit/>
          </a:bodyPr>
          <a:lstStyle/>
          <a:p>
            <a:r>
              <a:rPr lang="en-US" sz="4000" b="1" dirty="0"/>
              <a:t>Used Hardware &amp; Software Components:</a:t>
            </a:r>
          </a:p>
        </p:txBody>
      </p:sp>
      <p:graphicFrame>
        <p:nvGraphicFramePr>
          <p:cNvPr id="8" name="Table 8">
            <a:extLst>
              <a:ext uri="{FF2B5EF4-FFF2-40B4-BE49-F238E27FC236}">
                <a16:creationId xmlns:a16="http://schemas.microsoft.com/office/drawing/2014/main" id="{3FF29999-E4B8-434C-A2CB-18ED724E600E}"/>
              </a:ext>
            </a:extLst>
          </p:cNvPr>
          <p:cNvGraphicFramePr>
            <a:graphicFrameLocks noGrp="1"/>
          </p:cNvGraphicFramePr>
          <p:nvPr>
            <p:ph idx="1"/>
            <p:extLst>
              <p:ext uri="{D42A27DB-BD31-4B8C-83A1-F6EECF244321}">
                <p14:modId xmlns:p14="http://schemas.microsoft.com/office/powerpoint/2010/main" val="3134159585"/>
              </p:ext>
            </p:extLst>
          </p:nvPr>
        </p:nvGraphicFramePr>
        <p:xfrm>
          <a:off x="762000" y="2286000"/>
          <a:ext cx="10668000" cy="4175760"/>
        </p:xfrm>
        <a:graphic>
          <a:graphicData uri="http://schemas.openxmlformats.org/drawingml/2006/table">
            <a:tbl>
              <a:tblPr firstRow="1" bandRow="1">
                <a:tableStyleId>{5C22544A-7EE6-4342-B048-85BDC9FD1C3A}</a:tableStyleId>
              </a:tblPr>
              <a:tblGrid>
                <a:gridCol w="5334000">
                  <a:extLst>
                    <a:ext uri="{9D8B030D-6E8A-4147-A177-3AD203B41FA5}">
                      <a16:colId xmlns:a16="http://schemas.microsoft.com/office/drawing/2014/main" val="2086737864"/>
                    </a:ext>
                  </a:extLst>
                </a:gridCol>
                <a:gridCol w="5334000">
                  <a:extLst>
                    <a:ext uri="{9D8B030D-6E8A-4147-A177-3AD203B41FA5}">
                      <a16:colId xmlns:a16="http://schemas.microsoft.com/office/drawing/2014/main" val="1831823027"/>
                    </a:ext>
                  </a:extLst>
                </a:gridCol>
              </a:tblGrid>
              <a:tr h="370840">
                <a:tc>
                  <a:txBody>
                    <a:bodyPr/>
                    <a:lstStyle/>
                    <a:p>
                      <a:pPr algn="ctr"/>
                      <a:r>
                        <a:rPr lang="en-US" sz="2800" dirty="0"/>
                        <a:t>Hardware</a:t>
                      </a:r>
                    </a:p>
                  </a:txBody>
                  <a:tcPr/>
                </a:tc>
                <a:tc>
                  <a:txBody>
                    <a:bodyPr/>
                    <a:lstStyle/>
                    <a:p>
                      <a:pPr algn="ctr"/>
                      <a:r>
                        <a:rPr lang="en-US" sz="2800" dirty="0"/>
                        <a:t>Software</a:t>
                      </a:r>
                    </a:p>
                  </a:txBody>
                  <a:tcPr/>
                </a:tc>
                <a:extLst>
                  <a:ext uri="{0D108BD9-81ED-4DB2-BD59-A6C34878D82A}">
                    <a16:rowId xmlns:a16="http://schemas.microsoft.com/office/drawing/2014/main" val="4284573020"/>
                  </a:ext>
                </a:extLst>
              </a:tr>
              <a:tr h="370840">
                <a:tc>
                  <a:txBody>
                    <a:bodyPr/>
                    <a:lstStyle/>
                    <a:p>
                      <a:pPr algn="ctr"/>
                      <a:r>
                        <a:rPr lang="en-US" sz="2400" dirty="0"/>
                        <a:t> Tiva C (TM4C123GH6PM)</a:t>
                      </a:r>
                    </a:p>
                  </a:txBody>
                  <a:tcPr anchor="ctr"/>
                </a:tc>
                <a:tc>
                  <a:txBody>
                    <a:bodyPr/>
                    <a:lstStyle/>
                    <a:p>
                      <a:pPr algn="ctr"/>
                      <a:r>
                        <a:rPr lang="en-US" sz="2400" dirty="0"/>
                        <a:t>Eclipse IDE</a:t>
                      </a:r>
                    </a:p>
                  </a:txBody>
                  <a:tcPr/>
                </a:tc>
                <a:extLst>
                  <a:ext uri="{0D108BD9-81ED-4DB2-BD59-A6C34878D82A}">
                    <a16:rowId xmlns:a16="http://schemas.microsoft.com/office/drawing/2014/main" val="1604771910"/>
                  </a:ext>
                </a:extLst>
              </a:tr>
              <a:tr h="370840">
                <a:tc>
                  <a:txBody>
                    <a:bodyPr/>
                    <a:lstStyle/>
                    <a:p>
                      <a:pPr algn="ctr"/>
                      <a:r>
                        <a:rPr lang="en-US" sz="2400" dirty="0"/>
                        <a:t> Raspberry Pi 4 (Model B 8GB RAM)</a:t>
                      </a:r>
                    </a:p>
                  </a:txBody>
                  <a:tcPr anchor="ctr"/>
                </a:tc>
                <a:tc>
                  <a:txBody>
                    <a:bodyPr/>
                    <a:lstStyle/>
                    <a:p>
                      <a:pPr algn="ctr"/>
                      <a:r>
                        <a:rPr lang="en-US" sz="2400" dirty="0"/>
                        <a:t>Visual Studio Code</a:t>
                      </a:r>
                    </a:p>
                  </a:txBody>
                  <a:tcPr/>
                </a:tc>
                <a:extLst>
                  <a:ext uri="{0D108BD9-81ED-4DB2-BD59-A6C34878D82A}">
                    <a16:rowId xmlns:a16="http://schemas.microsoft.com/office/drawing/2014/main" val="527323407"/>
                  </a:ext>
                </a:extLst>
              </a:tr>
              <a:tr h="370840">
                <a:tc>
                  <a:txBody>
                    <a:bodyPr/>
                    <a:lstStyle/>
                    <a:p>
                      <a:pPr algn="ctr"/>
                      <a:r>
                        <a:rPr lang="en-US" sz="2400" dirty="0"/>
                        <a:t>Raspberry Pi Camera Module 2 Noir</a:t>
                      </a:r>
                    </a:p>
                  </a:txBody>
                  <a:tcPr anchor="ctr"/>
                </a:tc>
                <a:tc>
                  <a:txBody>
                    <a:bodyPr/>
                    <a:lstStyle/>
                    <a:p>
                      <a:pPr algn="ctr"/>
                      <a:r>
                        <a:rPr lang="en-US" sz="2400" dirty="0"/>
                        <a:t>IAR Embedded Workbench</a:t>
                      </a:r>
                    </a:p>
                  </a:txBody>
                  <a:tcPr/>
                </a:tc>
                <a:extLst>
                  <a:ext uri="{0D108BD9-81ED-4DB2-BD59-A6C34878D82A}">
                    <a16:rowId xmlns:a16="http://schemas.microsoft.com/office/drawing/2014/main" val="2717401103"/>
                  </a:ext>
                </a:extLst>
              </a:tr>
              <a:tr h="370840">
                <a:tc>
                  <a:txBody>
                    <a:bodyPr/>
                    <a:lstStyle/>
                    <a:p>
                      <a:pPr algn="ctr"/>
                      <a:r>
                        <a:rPr lang="en-US" sz="2400" dirty="0"/>
                        <a:t>RFID Module (RC522)</a:t>
                      </a:r>
                    </a:p>
                  </a:txBody>
                  <a:tcPr anchor="ctr"/>
                </a:tc>
                <a:tc>
                  <a:txBody>
                    <a:bodyPr/>
                    <a:lstStyle/>
                    <a:p>
                      <a:pPr algn="ctr"/>
                      <a:r>
                        <a:rPr lang="en-US" sz="2400" dirty="0"/>
                        <a:t>Android Studio</a:t>
                      </a:r>
                    </a:p>
                  </a:txBody>
                  <a:tcPr/>
                </a:tc>
                <a:extLst>
                  <a:ext uri="{0D108BD9-81ED-4DB2-BD59-A6C34878D82A}">
                    <a16:rowId xmlns:a16="http://schemas.microsoft.com/office/drawing/2014/main" val="17310791"/>
                  </a:ext>
                </a:extLst>
              </a:tr>
              <a:tr h="370840">
                <a:tc>
                  <a:txBody>
                    <a:bodyPr/>
                    <a:lstStyle/>
                    <a:p>
                      <a:pPr algn="ctr"/>
                      <a:r>
                        <a:rPr lang="en-US" sz="2400" dirty="0"/>
                        <a:t>GPS/GSM Module (SIM808)</a:t>
                      </a:r>
                    </a:p>
                  </a:txBody>
                  <a:tcPr anchor="ctr"/>
                </a:tc>
                <a:tc>
                  <a:txBody>
                    <a:bodyPr/>
                    <a:lstStyle/>
                    <a:p>
                      <a:pPr algn="ctr"/>
                      <a:r>
                        <a:rPr lang="en-US" sz="2400" dirty="0"/>
                        <a:t>Git</a:t>
                      </a:r>
                    </a:p>
                  </a:txBody>
                  <a:tcPr/>
                </a:tc>
                <a:extLst>
                  <a:ext uri="{0D108BD9-81ED-4DB2-BD59-A6C34878D82A}">
                    <a16:rowId xmlns:a16="http://schemas.microsoft.com/office/drawing/2014/main" val="802703981"/>
                  </a:ext>
                </a:extLst>
              </a:tr>
              <a:tr h="370840">
                <a:tc>
                  <a:txBody>
                    <a:bodyPr/>
                    <a:lstStyle/>
                    <a:p>
                      <a:pPr algn="ctr"/>
                      <a:r>
                        <a:rPr lang="en-US" sz="2400" dirty="0"/>
                        <a:t>LCD (4X20)</a:t>
                      </a:r>
                    </a:p>
                  </a:txBody>
                  <a:tcPr anchor="ctr"/>
                </a:tc>
                <a:tc>
                  <a:txBody>
                    <a:bodyPr/>
                    <a:lstStyle/>
                    <a:p>
                      <a:pPr algn="ctr"/>
                      <a:r>
                        <a:rPr lang="en-US" sz="2400" dirty="0"/>
                        <a:t>Altium Designer</a:t>
                      </a:r>
                    </a:p>
                  </a:txBody>
                  <a:tcPr/>
                </a:tc>
                <a:extLst>
                  <a:ext uri="{0D108BD9-81ED-4DB2-BD59-A6C34878D82A}">
                    <a16:rowId xmlns:a16="http://schemas.microsoft.com/office/drawing/2014/main" val="3731889698"/>
                  </a:ext>
                </a:extLst>
              </a:tr>
              <a:tr h="370840">
                <a:tc>
                  <a:txBody>
                    <a:bodyPr/>
                    <a:lstStyle/>
                    <a:p>
                      <a:pPr algn="ctr"/>
                      <a:r>
                        <a:rPr lang="en-US" sz="2400" dirty="0"/>
                        <a:t>KEYPAD (4X4)</a:t>
                      </a:r>
                    </a:p>
                  </a:txBody>
                  <a:tcPr anchor="ctr"/>
                </a:tc>
                <a:tc>
                  <a:txBody>
                    <a:bodyPr/>
                    <a:lstStyle/>
                    <a:p>
                      <a:pPr algn="ctr"/>
                      <a:endParaRPr lang="en-US" sz="2400" dirty="0"/>
                    </a:p>
                  </a:txBody>
                  <a:tcPr/>
                </a:tc>
                <a:extLst>
                  <a:ext uri="{0D108BD9-81ED-4DB2-BD59-A6C34878D82A}">
                    <a16:rowId xmlns:a16="http://schemas.microsoft.com/office/drawing/2014/main" val="1631397349"/>
                  </a:ext>
                </a:extLst>
              </a:tr>
              <a:tr h="370840">
                <a:tc>
                  <a:txBody>
                    <a:bodyPr/>
                    <a:lstStyle/>
                    <a:p>
                      <a:pPr algn="ctr"/>
                      <a:r>
                        <a:rPr lang="en-US" sz="2400" dirty="0"/>
                        <a:t>EEPROM (24C16)</a:t>
                      </a:r>
                    </a:p>
                  </a:txBody>
                  <a:tcPr anchor="ctr"/>
                </a:tc>
                <a:tc>
                  <a:txBody>
                    <a:bodyPr/>
                    <a:lstStyle/>
                    <a:p>
                      <a:pPr algn="ctr"/>
                      <a:endParaRPr lang="en-US" sz="2400" dirty="0"/>
                    </a:p>
                  </a:txBody>
                  <a:tcPr/>
                </a:tc>
                <a:extLst>
                  <a:ext uri="{0D108BD9-81ED-4DB2-BD59-A6C34878D82A}">
                    <a16:rowId xmlns:a16="http://schemas.microsoft.com/office/drawing/2014/main" val="1346337379"/>
                  </a:ext>
                </a:extLst>
              </a:tr>
            </a:tbl>
          </a:graphicData>
        </a:graphic>
      </p:graphicFrame>
    </p:spTree>
    <p:extLst>
      <p:ext uri="{BB962C8B-B14F-4D97-AF65-F5344CB8AC3E}">
        <p14:creationId xmlns:p14="http://schemas.microsoft.com/office/powerpoint/2010/main" val="1788159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8F64D-E660-FD71-0B80-8BFEB8F4D2F5}"/>
              </a:ext>
            </a:extLst>
          </p:cNvPr>
          <p:cNvSpPr>
            <a:spLocks noGrp="1"/>
          </p:cNvSpPr>
          <p:nvPr>
            <p:ph type="title"/>
          </p:nvPr>
        </p:nvSpPr>
        <p:spPr/>
        <p:txBody>
          <a:bodyPr/>
          <a:lstStyle/>
          <a:p>
            <a:r>
              <a:rPr lang="en-US" b="1" dirty="0"/>
              <a:t>Control Block:</a:t>
            </a:r>
          </a:p>
        </p:txBody>
      </p:sp>
      <p:sp>
        <p:nvSpPr>
          <p:cNvPr id="3" name="Content Placeholder 2">
            <a:extLst>
              <a:ext uri="{FF2B5EF4-FFF2-40B4-BE49-F238E27FC236}">
                <a16:creationId xmlns:a16="http://schemas.microsoft.com/office/drawing/2014/main" id="{3D10B97A-CF01-F9CB-E664-551239D58791}"/>
              </a:ext>
            </a:extLst>
          </p:cNvPr>
          <p:cNvSpPr>
            <a:spLocks noGrp="1"/>
          </p:cNvSpPr>
          <p:nvPr>
            <p:ph idx="1"/>
          </p:nvPr>
        </p:nvSpPr>
        <p:spPr/>
        <p:txBody>
          <a:bodyPr/>
          <a:lstStyle/>
          <a:p>
            <a:r>
              <a:rPr lang="en-US" dirty="0"/>
              <a:t>This is the brain of our system where all decisions and calculations are done.</a:t>
            </a:r>
          </a:p>
          <a:p>
            <a:r>
              <a:rPr lang="en-US" dirty="0"/>
              <a:t>A Tiva C connected with Raspberry Pi , GPS/GSM Module and the Fuel pump Relay.</a:t>
            </a:r>
          </a:p>
          <a:p>
            <a:r>
              <a:rPr lang="en-US" dirty="0"/>
              <a:t>The Control Block is also connected to HMI Block via UART.</a:t>
            </a:r>
          </a:p>
        </p:txBody>
      </p:sp>
    </p:spTree>
    <p:extLst>
      <p:ext uri="{BB962C8B-B14F-4D97-AF65-F5344CB8AC3E}">
        <p14:creationId xmlns:p14="http://schemas.microsoft.com/office/powerpoint/2010/main" val="2449394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D7C6B-8F6B-4711-168D-90396F1C96A4}"/>
              </a:ext>
            </a:extLst>
          </p:cNvPr>
          <p:cNvSpPr>
            <a:spLocks noGrp="1"/>
          </p:cNvSpPr>
          <p:nvPr>
            <p:ph type="title"/>
          </p:nvPr>
        </p:nvSpPr>
        <p:spPr/>
        <p:txBody>
          <a:bodyPr/>
          <a:lstStyle/>
          <a:p>
            <a:r>
              <a:rPr lang="en-US" b="1" dirty="0"/>
              <a:t>Control Block:</a:t>
            </a:r>
          </a:p>
        </p:txBody>
      </p:sp>
      <p:sp>
        <p:nvSpPr>
          <p:cNvPr id="3" name="Content Placeholder 2">
            <a:extLst>
              <a:ext uri="{FF2B5EF4-FFF2-40B4-BE49-F238E27FC236}">
                <a16:creationId xmlns:a16="http://schemas.microsoft.com/office/drawing/2014/main" id="{9A882A71-9264-3CDF-667D-09384A98761B}"/>
              </a:ext>
            </a:extLst>
          </p:cNvPr>
          <p:cNvSpPr>
            <a:spLocks noGrp="1"/>
          </p:cNvSpPr>
          <p:nvPr>
            <p:ph idx="1"/>
          </p:nvPr>
        </p:nvSpPr>
        <p:spPr/>
        <p:txBody>
          <a:bodyPr/>
          <a:lstStyle/>
          <a:p>
            <a:r>
              <a:rPr lang="en-US" dirty="0"/>
              <a:t>This block communicates with the user remotely using The GSM Module.</a:t>
            </a:r>
          </a:p>
          <a:p>
            <a:r>
              <a:rPr lang="en-US" dirty="0"/>
              <a:t>It also communicates with Raspberry using UART Communication Protocol.</a:t>
            </a:r>
          </a:p>
          <a:p>
            <a:endParaRPr lang="en-US" dirty="0"/>
          </a:p>
        </p:txBody>
      </p:sp>
    </p:spTree>
    <p:extLst>
      <p:ext uri="{BB962C8B-B14F-4D97-AF65-F5344CB8AC3E}">
        <p14:creationId xmlns:p14="http://schemas.microsoft.com/office/powerpoint/2010/main" val="158055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F1F1-200A-45DE-B236-4F629C05B57A}"/>
              </a:ext>
            </a:extLst>
          </p:cNvPr>
          <p:cNvSpPr>
            <a:spLocks noGrp="1"/>
          </p:cNvSpPr>
          <p:nvPr>
            <p:ph type="title"/>
          </p:nvPr>
        </p:nvSpPr>
        <p:spPr/>
        <p:txBody>
          <a:bodyPr/>
          <a:lstStyle/>
          <a:p>
            <a:r>
              <a:rPr lang="en-US" b="1" dirty="0"/>
              <a:t>Control Block Inputs &amp; Outputs :</a:t>
            </a:r>
          </a:p>
        </p:txBody>
      </p:sp>
      <p:graphicFrame>
        <p:nvGraphicFramePr>
          <p:cNvPr id="7" name="Table 7">
            <a:extLst>
              <a:ext uri="{FF2B5EF4-FFF2-40B4-BE49-F238E27FC236}">
                <a16:creationId xmlns:a16="http://schemas.microsoft.com/office/drawing/2014/main" id="{A1B06175-B262-47E9-B208-A7737E29F058}"/>
              </a:ext>
            </a:extLst>
          </p:cNvPr>
          <p:cNvGraphicFramePr>
            <a:graphicFrameLocks noGrp="1"/>
          </p:cNvGraphicFramePr>
          <p:nvPr>
            <p:ph idx="1"/>
            <p:extLst>
              <p:ext uri="{D42A27DB-BD31-4B8C-83A1-F6EECF244321}">
                <p14:modId xmlns:p14="http://schemas.microsoft.com/office/powerpoint/2010/main" val="908150070"/>
              </p:ext>
            </p:extLst>
          </p:nvPr>
        </p:nvGraphicFramePr>
        <p:xfrm>
          <a:off x="762000" y="2105025"/>
          <a:ext cx="10668000" cy="4632960"/>
        </p:xfrm>
        <a:graphic>
          <a:graphicData uri="http://schemas.openxmlformats.org/drawingml/2006/table">
            <a:tbl>
              <a:tblPr firstRow="1" bandRow="1">
                <a:tableStyleId>{5C22544A-7EE6-4342-B048-85BDC9FD1C3A}</a:tableStyleId>
              </a:tblPr>
              <a:tblGrid>
                <a:gridCol w="5334000">
                  <a:extLst>
                    <a:ext uri="{9D8B030D-6E8A-4147-A177-3AD203B41FA5}">
                      <a16:colId xmlns:a16="http://schemas.microsoft.com/office/drawing/2014/main" val="1543510688"/>
                    </a:ext>
                  </a:extLst>
                </a:gridCol>
                <a:gridCol w="5334000">
                  <a:extLst>
                    <a:ext uri="{9D8B030D-6E8A-4147-A177-3AD203B41FA5}">
                      <a16:colId xmlns:a16="http://schemas.microsoft.com/office/drawing/2014/main" val="3785168387"/>
                    </a:ext>
                  </a:extLst>
                </a:gridCol>
              </a:tblGrid>
              <a:tr h="495363">
                <a:tc>
                  <a:txBody>
                    <a:bodyPr/>
                    <a:lstStyle/>
                    <a:p>
                      <a:pPr algn="ctr"/>
                      <a:r>
                        <a:rPr lang="en-US" sz="2800" dirty="0"/>
                        <a:t>Inputs</a:t>
                      </a:r>
                    </a:p>
                  </a:txBody>
                  <a:tcPr anchor="ctr"/>
                </a:tc>
                <a:tc>
                  <a:txBody>
                    <a:bodyPr/>
                    <a:lstStyle/>
                    <a:p>
                      <a:pPr algn="ctr"/>
                      <a:r>
                        <a:rPr lang="en-US" sz="2800" dirty="0"/>
                        <a:t>Outputs</a:t>
                      </a:r>
                    </a:p>
                  </a:txBody>
                  <a:tcPr anchor="ctr"/>
                </a:tc>
                <a:extLst>
                  <a:ext uri="{0D108BD9-81ED-4DB2-BD59-A6C34878D82A}">
                    <a16:rowId xmlns:a16="http://schemas.microsoft.com/office/drawing/2014/main" val="1949472497"/>
                  </a:ext>
                </a:extLst>
              </a:tr>
              <a:tr h="7867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effectLst/>
                          <a:latin typeface="+mn-lt"/>
                        </a:rPr>
                        <a:t>Receives signal from HMI to start setup process</a:t>
                      </a:r>
                      <a:endParaRPr lang="en-US" sz="2400" dirty="0">
                        <a:effectLst/>
                        <a:latin typeface="+mn-lt"/>
                        <a:ea typeface="Times New Roman" panose="02020603050405020304" pitchFamily="18"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effectLst/>
                          <a:latin typeface="+mn-lt"/>
                        </a:rPr>
                        <a:t>Uploads the data to the server using GSM module</a:t>
                      </a:r>
                    </a:p>
                  </a:txBody>
                  <a:tcPr anchor="ctr"/>
                </a:tc>
                <a:extLst>
                  <a:ext uri="{0D108BD9-81ED-4DB2-BD59-A6C34878D82A}">
                    <a16:rowId xmlns:a16="http://schemas.microsoft.com/office/drawing/2014/main" val="2886071838"/>
                  </a:ext>
                </a:extLst>
              </a:tr>
              <a:tr h="4370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effectLst/>
                          <a:latin typeface="+mn-lt"/>
                        </a:rPr>
                        <a:t>Receives password from HMI</a:t>
                      </a:r>
                      <a:endParaRPr lang="en-US" sz="2400" dirty="0">
                        <a:effectLst/>
                        <a:latin typeface="+mn-lt"/>
                        <a:ea typeface="Times New Roman" panose="02020603050405020304" pitchFamily="18"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effectLst/>
                          <a:latin typeface="+mn-lt"/>
                          <a:ea typeface="Times New Roman" panose="02020603050405020304" pitchFamily="18" charset="0"/>
                          <a:cs typeface="Arial" panose="020B0604020202020204" pitchFamily="34" charset="0"/>
                        </a:rPr>
                        <a:t>Send SMS to the user’s Mobile</a:t>
                      </a:r>
                    </a:p>
                  </a:txBody>
                  <a:tcPr anchor="ctr"/>
                </a:tc>
                <a:extLst>
                  <a:ext uri="{0D108BD9-81ED-4DB2-BD59-A6C34878D82A}">
                    <a16:rowId xmlns:a16="http://schemas.microsoft.com/office/drawing/2014/main" val="1196809502"/>
                  </a:ext>
                </a:extLst>
              </a:tr>
              <a:tr h="7867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effectLst/>
                          <a:latin typeface="+mn-lt"/>
                        </a:rPr>
                        <a:t>Receives authentication result from raspberry pi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effectLst/>
                          <a:latin typeface="+mn-lt"/>
                        </a:rPr>
                        <a:t>Stop/Start fuel pump relay.</a:t>
                      </a:r>
                      <a:endParaRPr lang="en-US" sz="2400" dirty="0">
                        <a:effectLst/>
                        <a:latin typeface="+mn-lt"/>
                        <a:ea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1910349032"/>
                  </a:ext>
                </a:extLst>
              </a:tr>
              <a:tr h="11364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effectLst/>
                          <a:latin typeface="+mn-lt"/>
                        </a:rPr>
                        <a:t>Receives commands from the mobile application through GSM module</a:t>
                      </a:r>
                      <a:endParaRPr lang="en-US" sz="2400" dirty="0">
                        <a:effectLst/>
                        <a:latin typeface="+mn-lt"/>
                        <a:ea typeface="Times New Roman" panose="02020603050405020304" pitchFamily="18"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effectLst/>
                        <a:latin typeface="+mn-lt"/>
                        <a:ea typeface="Times New Roman" panose="02020603050405020304" pitchFamily="18"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effectLst/>
                          <a:latin typeface="+mn-lt"/>
                        </a:rPr>
                        <a:t>Sends signal to the raspberry pi to start face recognition process</a:t>
                      </a:r>
                      <a:endParaRPr lang="en-US" sz="2400" dirty="0">
                        <a:effectLst/>
                        <a:latin typeface="+mn-lt"/>
                        <a:ea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2082561952"/>
                  </a:ext>
                </a:extLst>
              </a:tr>
              <a:tr h="7867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effectLst/>
                          <a:latin typeface="+mn-lt"/>
                          <a:ea typeface="Times New Roman" panose="02020603050405020304" pitchFamily="18" charset="0"/>
                          <a:cs typeface="Arial" panose="020B0604020202020204" pitchFamily="34" charset="0"/>
                        </a:rPr>
                        <a:t>Receives RFID Tag from HMI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effectLst/>
                          <a:latin typeface="+mn-lt"/>
                        </a:rPr>
                        <a:t>Sends system status to HMI to display it on the LCD</a:t>
                      </a:r>
                      <a:endParaRPr lang="en-US" sz="2400" dirty="0">
                        <a:effectLst/>
                        <a:latin typeface="+mn-lt"/>
                        <a:ea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480614823"/>
                  </a:ext>
                </a:extLst>
              </a:tr>
            </a:tbl>
          </a:graphicData>
        </a:graphic>
      </p:graphicFrame>
    </p:spTree>
    <p:extLst>
      <p:ext uri="{BB962C8B-B14F-4D97-AF65-F5344CB8AC3E}">
        <p14:creationId xmlns:p14="http://schemas.microsoft.com/office/powerpoint/2010/main" val="368174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B80A6-D3BB-4653-9302-D93DF18BF923}"/>
              </a:ext>
            </a:extLst>
          </p:cNvPr>
          <p:cNvSpPr>
            <a:spLocks noGrp="1"/>
          </p:cNvSpPr>
          <p:nvPr>
            <p:ph type="title"/>
          </p:nvPr>
        </p:nvSpPr>
        <p:spPr>
          <a:xfrm>
            <a:off x="762000" y="785567"/>
            <a:ext cx="10668000" cy="1524000"/>
          </a:xfrm>
        </p:spPr>
        <p:txBody>
          <a:bodyPr/>
          <a:lstStyle/>
          <a:p>
            <a:r>
              <a:rPr lang="en-US" b="1" dirty="0"/>
              <a:t>HMI Block:</a:t>
            </a:r>
          </a:p>
        </p:txBody>
      </p:sp>
      <p:sp>
        <p:nvSpPr>
          <p:cNvPr id="3" name="Content Placeholder 2">
            <a:extLst>
              <a:ext uri="{FF2B5EF4-FFF2-40B4-BE49-F238E27FC236}">
                <a16:creationId xmlns:a16="http://schemas.microsoft.com/office/drawing/2014/main" id="{836944A6-1532-F070-371A-8EA4EDC627F7}"/>
              </a:ext>
            </a:extLst>
          </p:cNvPr>
          <p:cNvSpPr>
            <a:spLocks noGrp="1"/>
          </p:cNvSpPr>
          <p:nvPr>
            <p:ph idx="1"/>
          </p:nvPr>
        </p:nvSpPr>
        <p:spPr/>
        <p:txBody>
          <a:bodyPr>
            <a:normAutofit/>
          </a:bodyPr>
          <a:lstStyle/>
          <a:p>
            <a:r>
              <a:rPr lang="en-US" dirty="0"/>
              <a:t>As the name sounds this block is what the user interacts with.</a:t>
            </a:r>
          </a:p>
          <a:p>
            <a:r>
              <a:rPr lang="en-US" dirty="0"/>
              <a:t>This is a </a:t>
            </a:r>
            <a:r>
              <a:rPr lang="en-US" dirty="0" err="1"/>
              <a:t>Tiva</a:t>
            </a:r>
            <a:r>
              <a:rPr lang="en-US" dirty="0"/>
              <a:t> C board connected to:</a:t>
            </a:r>
          </a:p>
          <a:p>
            <a:pPr marL="971550" lvl="1" indent="-514350">
              <a:buFont typeface="+mj-lt"/>
              <a:buAutoNum type="arabicPeriod"/>
            </a:pPr>
            <a:r>
              <a:rPr lang="en-US" dirty="0"/>
              <a:t>RFID Module</a:t>
            </a:r>
          </a:p>
          <a:p>
            <a:pPr marL="971550" lvl="1" indent="-514350">
              <a:buFont typeface="+mj-lt"/>
              <a:buAutoNum type="arabicPeriod"/>
            </a:pPr>
            <a:r>
              <a:rPr lang="en-US" dirty="0"/>
              <a:t>Keypad</a:t>
            </a:r>
          </a:p>
          <a:p>
            <a:pPr marL="971550" lvl="1" indent="-514350">
              <a:buFont typeface="+mj-lt"/>
              <a:buAutoNum type="arabicPeriod"/>
            </a:pPr>
            <a:r>
              <a:rPr lang="en-US" dirty="0"/>
              <a:t>LCD</a:t>
            </a:r>
          </a:p>
          <a:p>
            <a:r>
              <a:rPr lang="en-US" dirty="0"/>
              <a:t>The HMI is connected to the Control Block via UART</a:t>
            </a:r>
          </a:p>
        </p:txBody>
      </p:sp>
    </p:spTree>
    <p:extLst>
      <p:ext uri="{BB962C8B-B14F-4D97-AF65-F5344CB8AC3E}">
        <p14:creationId xmlns:p14="http://schemas.microsoft.com/office/powerpoint/2010/main" val="2182874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19535-B3EB-5094-9391-CFBFD52EA8D0}"/>
              </a:ext>
            </a:extLst>
          </p:cNvPr>
          <p:cNvSpPr>
            <a:spLocks noGrp="1"/>
          </p:cNvSpPr>
          <p:nvPr>
            <p:ph type="title"/>
          </p:nvPr>
        </p:nvSpPr>
        <p:spPr/>
        <p:txBody>
          <a:bodyPr/>
          <a:lstStyle/>
          <a:p>
            <a:r>
              <a:rPr lang="en-US" b="1" dirty="0"/>
              <a:t>HMI Block:</a:t>
            </a:r>
          </a:p>
        </p:txBody>
      </p:sp>
      <p:sp>
        <p:nvSpPr>
          <p:cNvPr id="3" name="Content Placeholder 2">
            <a:extLst>
              <a:ext uri="{FF2B5EF4-FFF2-40B4-BE49-F238E27FC236}">
                <a16:creationId xmlns:a16="http://schemas.microsoft.com/office/drawing/2014/main" id="{F41741AF-C9C7-FA35-188D-D1001061DCB7}"/>
              </a:ext>
            </a:extLst>
          </p:cNvPr>
          <p:cNvSpPr>
            <a:spLocks noGrp="1"/>
          </p:cNvSpPr>
          <p:nvPr>
            <p:ph idx="1"/>
          </p:nvPr>
        </p:nvSpPr>
        <p:spPr/>
        <p:txBody>
          <a:bodyPr/>
          <a:lstStyle/>
          <a:p>
            <a:r>
              <a:rPr lang="en-US" dirty="0"/>
              <a:t>The LCD and Keypad are used to communicate with the user </a:t>
            </a:r>
          </a:p>
          <a:p>
            <a:r>
              <a:rPr lang="en-US" dirty="0"/>
              <a:t>The RFID is used only during authentication process (RFID Tag Scan)</a:t>
            </a:r>
          </a:p>
          <a:p>
            <a:endParaRPr lang="en-US" dirty="0"/>
          </a:p>
        </p:txBody>
      </p:sp>
    </p:spTree>
    <p:extLst>
      <p:ext uri="{BB962C8B-B14F-4D97-AF65-F5344CB8AC3E}">
        <p14:creationId xmlns:p14="http://schemas.microsoft.com/office/powerpoint/2010/main" val="1009093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F1F1-200A-45DE-B236-4F629C05B57A}"/>
              </a:ext>
            </a:extLst>
          </p:cNvPr>
          <p:cNvSpPr>
            <a:spLocks noGrp="1"/>
          </p:cNvSpPr>
          <p:nvPr>
            <p:ph type="title"/>
          </p:nvPr>
        </p:nvSpPr>
        <p:spPr/>
        <p:txBody>
          <a:bodyPr/>
          <a:lstStyle/>
          <a:p>
            <a:r>
              <a:rPr lang="en-US" b="1" dirty="0"/>
              <a:t>HMI Block Inputs &amp; Outputs:</a:t>
            </a:r>
          </a:p>
        </p:txBody>
      </p:sp>
      <p:graphicFrame>
        <p:nvGraphicFramePr>
          <p:cNvPr id="9" name="Table 9">
            <a:extLst>
              <a:ext uri="{FF2B5EF4-FFF2-40B4-BE49-F238E27FC236}">
                <a16:creationId xmlns:a16="http://schemas.microsoft.com/office/drawing/2014/main" id="{52E44020-ABFE-4F0E-ABE5-1F077BB703A9}"/>
              </a:ext>
            </a:extLst>
          </p:cNvPr>
          <p:cNvGraphicFramePr>
            <a:graphicFrameLocks noGrp="1"/>
          </p:cNvGraphicFramePr>
          <p:nvPr>
            <p:ph idx="1"/>
            <p:extLst>
              <p:ext uri="{D42A27DB-BD31-4B8C-83A1-F6EECF244321}">
                <p14:modId xmlns:p14="http://schemas.microsoft.com/office/powerpoint/2010/main" val="543090403"/>
              </p:ext>
            </p:extLst>
          </p:nvPr>
        </p:nvGraphicFramePr>
        <p:xfrm>
          <a:off x="762000" y="2286000"/>
          <a:ext cx="10668000" cy="2621280"/>
        </p:xfrm>
        <a:graphic>
          <a:graphicData uri="http://schemas.openxmlformats.org/drawingml/2006/table">
            <a:tbl>
              <a:tblPr firstRow="1" bandRow="1">
                <a:tableStyleId>{5C22544A-7EE6-4342-B048-85BDC9FD1C3A}</a:tableStyleId>
              </a:tblPr>
              <a:tblGrid>
                <a:gridCol w="5334000">
                  <a:extLst>
                    <a:ext uri="{9D8B030D-6E8A-4147-A177-3AD203B41FA5}">
                      <a16:colId xmlns:a16="http://schemas.microsoft.com/office/drawing/2014/main" val="2977371512"/>
                    </a:ext>
                  </a:extLst>
                </a:gridCol>
                <a:gridCol w="5334000">
                  <a:extLst>
                    <a:ext uri="{9D8B030D-6E8A-4147-A177-3AD203B41FA5}">
                      <a16:colId xmlns:a16="http://schemas.microsoft.com/office/drawing/2014/main" val="2055162335"/>
                    </a:ext>
                  </a:extLst>
                </a:gridCol>
              </a:tblGrid>
              <a:tr h="370840">
                <a:tc>
                  <a:txBody>
                    <a:bodyPr/>
                    <a:lstStyle/>
                    <a:p>
                      <a:pPr algn="ctr"/>
                      <a:r>
                        <a:rPr lang="en-US" sz="2800" dirty="0"/>
                        <a:t>Inputs</a:t>
                      </a:r>
                    </a:p>
                  </a:txBody>
                  <a:tcPr anchor="ctr"/>
                </a:tc>
                <a:tc>
                  <a:txBody>
                    <a:bodyPr/>
                    <a:lstStyle/>
                    <a:p>
                      <a:pPr algn="ctr"/>
                      <a:r>
                        <a:rPr lang="en-US" sz="2800" dirty="0"/>
                        <a:t>Outputs</a:t>
                      </a:r>
                    </a:p>
                  </a:txBody>
                  <a:tcPr anchor="ctr"/>
                </a:tc>
                <a:extLst>
                  <a:ext uri="{0D108BD9-81ED-4DB2-BD59-A6C34878D82A}">
                    <a16:rowId xmlns:a16="http://schemas.microsoft.com/office/drawing/2014/main" val="37885578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effectLst/>
                          <a:latin typeface="+mn-lt"/>
                        </a:rPr>
                        <a:t>Reads password from the user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effectLst/>
                          <a:latin typeface="+mn-lt"/>
                        </a:rPr>
                        <a:t>Sends the password to control block to check for authentication</a:t>
                      </a:r>
                    </a:p>
                  </a:txBody>
                  <a:tcPr anchor="ctr"/>
                </a:tc>
                <a:extLst>
                  <a:ext uri="{0D108BD9-81ED-4DB2-BD59-A6C34878D82A}">
                    <a16:rowId xmlns:a16="http://schemas.microsoft.com/office/drawing/2014/main" val="354351613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effectLst/>
                          <a:latin typeface="+mn-lt"/>
                        </a:rPr>
                        <a:t>Receives system status from control block</a:t>
                      </a:r>
                      <a:endParaRPr lang="en-US" sz="2400" dirty="0">
                        <a:effectLst/>
                        <a:latin typeface="+mn-lt"/>
                        <a:ea typeface="Times New Roman" panose="02020603050405020304" pitchFamily="18"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effectLst/>
                          <a:latin typeface="+mn-lt"/>
                        </a:rPr>
                        <a:t>Displays system status on LCD</a:t>
                      </a:r>
                    </a:p>
                    <a:p>
                      <a:pPr algn="ctr"/>
                      <a:endParaRPr lang="en-US" sz="2400" dirty="0">
                        <a:latin typeface="+mn-lt"/>
                      </a:endParaRPr>
                    </a:p>
                  </a:txBody>
                  <a:tcPr anchor="ctr"/>
                </a:tc>
                <a:extLst>
                  <a:ext uri="{0D108BD9-81ED-4DB2-BD59-A6C34878D82A}">
                    <a16:rowId xmlns:a16="http://schemas.microsoft.com/office/drawing/2014/main" val="41534336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effectLst/>
                          <a:latin typeface="+mn-lt"/>
                          <a:ea typeface="Times New Roman" panose="02020603050405020304" pitchFamily="18" charset="0"/>
                          <a:cs typeface="Arial" panose="020B0604020202020204" pitchFamily="34" charset="0"/>
                        </a:rPr>
                        <a:t>Scan RFID Tag from the user</a:t>
                      </a:r>
                    </a:p>
                  </a:txBody>
                  <a:tcPr anchor="ctr"/>
                </a:tc>
                <a:tc>
                  <a:txBody>
                    <a:bodyPr/>
                    <a:lstStyle/>
                    <a:p>
                      <a:pPr algn="ctr"/>
                      <a:r>
                        <a:rPr lang="en-US" sz="2400" dirty="0">
                          <a:latin typeface="+mn-lt"/>
                        </a:rPr>
                        <a:t>Send RFID Tag to the control Block</a:t>
                      </a:r>
                    </a:p>
                  </a:txBody>
                  <a:tcPr anchor="ctr"/>
                </a:tc>
                <a:extLst>
                  <a:ext uri="{0D108BD9-81ED-4DB2-BD59-A6C34878D82A}">
                    <a16:rowId xmlns:a16="http://schemas.microsoft.com/office/drawing/2014/main" val="1233976405"/>
                  </a:ext>
                </a:extLst>
              </a:tr>
            </a:tbl>
          </a:graphicData>
        </a:graphic>
      </p:graphicFrame>
    </p:spTree>
    <p:extLst>
      <p:ext uri="{BB962C8B-B14F-4D97-AF65-F5344CB8AC3E}">
        <p14:creationId xmlns:p14="http://schemas.microsoft.com/office/powerpoint/2010/main" val="21118407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3F9E0-381B-34C6-89F5-C0DBF2EA1C0A}"/>
              </a:ext>
            </a:extLst>
          </p:cNvPr>
          <p:cNvSpPr>
            <a:spLocks noGrp="1"/>
          </p:cNvSpPr>
          <p:nvPr>
            <p:ph type="title"/>
          </p:nvPr>
        </p:nvSpPr>
        <p:spPr/>
        <p:txBody>
          <a:bodyPr/>
          <a:lstStyle/>
          <a:p>
            <a:r>
              <a:rPr lang="en-US" b="1" dirty="0"/>
              <a:t>Raspberry Pi Block:</a:t>
            </a:r>
          </a:p>
        </p:txBody>
      </p:sp>
      <p:sp>
        <p:nvSpPr>
          <p:cNvPr id="3" name="Content Placeholder 2">
            <a:extLst>
              <a:ext uri="{FF2B5EF4-FFF2-40B4-BE49-F238E27FC236}">
                <a16:creationId xmlns:a16="http://schemas.microsoft.com/office/drawing/2014/main" id="{B24302A2-5673-FC38-068E-1B7B3E0CC6CA}"/>
              </a:ext>
            </a:extLst>
          </p:cNvPr>
          <p:cNvSpPr>
            <a:spLocks noGrp="1"/>
          </p:cNvSpPr>
          <p:nvPr>
            <p:ph idx="1"/>
          </p:nvPr>
        </p:nvSpPr>
        <p:spPr/>
        <p:txBody>
          <a:bodyPr/>
          <a:lstStyle/>
          <a:p>
            <a:r>
              <a:rPr lang="en-US" dirty="0"/>
              <a:t>Raspberry Pi 4 model B is connected to the Control Block using UART.</a:t>
            </a:r>
          </a:p>
          <a:p>
            <a:r>
              <a:rPr lang="en-US" dirty="0"/>
              <a:t>With the camera connected to it, this block is only used during authentication process (Face Recognition).</a:t>
            </a:r>
          </a:p>
          <a:p>
            <a:r>
              <a:rPr lang="en-US" dirty="0"/>
              <a:t>We used Raspberry Pi as its a powerful hardware which minimizes face recognition time.</a:t>
            </a:r>
          </a:p>
        </p:txBody>
      </p:sp>
    </p:spTree>
    <p:extLst>
      <p:ext uri="{BB962C8B-B14F-4D97-AF65-F5344CB8AC3E}">
        <p14:creationId xmlns:p14="http://schemas.microsoft.com/office/powerpoint/2010/main" val="2019813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F1F1-200A-45DE-B236-4F629C05B57A}"/>
              </a:ext>
            </a:extLst>
          </p:cNvPr>
          <p:cNvSpPr>
            <a:spLocks noGrp="1"/>
          </p:cNvSpPr>
          <p:nvPr>
            <p:ph type="title"/>
          </p:nvPr>
        </p:nvSpPr>
        <p:spPr/>
        <p:txBody>
          <a:bodyPr/>
          <a:lstStyle/>
          <a:p>
            <a:r>
              <a:rPr lang="en-US" b="1" dirty="0"/>
              <a:t>Raspberry Pi Block Inputs &amp; Outputs :</a:t>
            </a:r>
          </a:p>
        </p:txBody>
      </p:sp>
      <p:graphicFrame>
        <p:nvGraphicFramePr>
          <p:cNvPr id="8" name="Table 8">
            <a:extLst>
              <a:ext uri="{FF2B5EF4-FFF2-40B4-BE49-F238E27FC236}">
                <a16:creationId xmlns:a16="http://schemas.microsoft.com/office/drawing/2014/main" id="{F136CEFA-51B6-4D4D-89B6-3EBFDBC152FE}"/>
              </a:ext>
            </a:extLst>
          </p:cNvPr>
          <p:cNvGraphicFramePr>
            <a:graphicFrameLocks noGrp="1"/>
          </p:cNvGraphicFramePr>
          <p:nvPr>
            <p:ph idx="1"/>
            <p:extLst>
              <p:ext uri="{D42A27DB-BD31-4B8C-83A1-F6EECF244321}">
                <p14:modId xmlns:p14="http://schemas.microsoft.com/office/powerpoint/2010/main" val="2713638556"/>
              </p:ext>
            </p:extLst>
          </p:nvPr>
        </p:nvGraphicFramePr>
        <p:xfrm>
          <a:off x="762000" y="2286000"/>
          <a:ext cx="10668000" cy="1798320"/>
        </p:xfrm>
        <a:graphic>
          <a:graphicData uri="http://schemas.openxmlformats.org/drawingml/2006/table">
            <a:tbl>
              <a:tblPr firstRow="1" bandRow="1">
                <a:tableStyleId>{5C22544A-7EE6-4342-B048-85BDC9FD1C3A}</a:tableStyleId>
              </a:tblPr>
              <a:tblGrid>
                <a:gridCol w="5334000">
                  <a:extLst>
                    <a:ext uri="{9D8B030D-6E8A-4147-A177-3AD203B41FA5}">
                      <a16:colId xmlns:a16="http://schemas.microsoft.com/office/drawing/2014/main" val="3701752209"/>
                    </a:ext>
                  </a:extLst>
                </a:gridCol>
                <a:gridCol w="5334000">
                  <a:extLst>
                    <a:ext uri="{9D8B030D-6E8A-4147-A177-3AD203B41FA5}">
                      <a16:colId xmlns:a16="http://schemas.microsoft.com/office/drawing/2014/main" val="4233839345"/>
                    </a:ext>
                  </a:extLst>
                </a:gridCol>
              </a:tblGrid>
              <a:tr h="370840">
                <a:tc>
                  <a:txBody>
                    <a:bodyPr/>
                    <a:lstStyle/>
                    <a:p>
                      <a:pPr algn="ctr"/>
                      <a:r>
                        <a:rPr lang="en-US" sz="2800" dirty="0"/>
                        <a:t>Inputs</a:t>
                      </a:r>
                    </a:p>
                  </a:txBody>
                  <a:tcPr anchor="ctr"/>
                </a:tc>
                <a:tc>
                  <a:txBody>
                    <a:bodyPr/>
                    <a:lstStyle/>
                    <a:p>
                      <a:pPr algn="ctr"/>
                      <a:r>
                        <a:rPr lang="en-US" sz="2800" dirty="0"/>
                        <a:t>Outputs</a:t>
                      </a:r>
                    </a:p>
                  </a:txBody>
                  <a:tcPr anchor="ctr"/>
                </a:tc>
                <a:extLst>
                  <a:ext uri="{0D108BD9-81ED-4DB2-BD59-A6C34878D82A}">
                    <a16:rowId xmlns:a16="http://schemas.microsoft.com/office/drawing/2014/main" val="314973329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effectLst/>
                          <a:latin typeface="+mn-lt"/>
                        </a:rPr>
                        <a:t>Receives authentication command from Control Block</a:t>
                      </a:r>
                      <a:endParaRPr lang="en-US" sz="2400" dirty="0">
                        <a:effectLst/>
                        <a:latin typeface="+mn-lt"/>
                        <a:ea typeface="Times New Roman" panose="02020603050405020304" pitchFamily="18"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effectLst/>
                          <a:latin typeface="+mn-lt"/>
                        </a:rPr>
                        <a:t>Send the authentication result back to Control block</a:t>
                      </a:r>
                    </a:p>
                  </a:txBody>
                  <a:tcPr anchor="ctr"/>
                </a:tc>
                <a:extLst>
                  <a:ext uri="{0D108BD9-81ED-4DB2-BD59-A6C34878D82A}">
                    <a16:rowId xmlns:a16="http://schemas.microsoft.com/office/drawing/2014/main" val="143034222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effectLst/>
                          <a:latin typeface="+mn-lt"/>
                        </a:rPr>
                        <a:t>Receives visuals from camera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effectLst/>
                        <a:latin typeface="+mn-lt"/>
                        <a:ea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58949444"/>
                  </a:ext>
                </a:extLst>
              </a:tr>
            </a:tbl>
          </a:graphicData>
        </a:graphic>
      </p:graphicFrame>
    </p:spTree>
    <p:extLst>
      <p:ext uri="{BB962C8B-B14F-4D97-AF65-F5344CB8AC3E}">
        <p14:creationId xmlns:p14="http://schemas.microsoft.com/office/powerpoint/2010/main" val="140315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37" name="Freeform: Shape 36">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39" name="Freeform: Shape 38">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41" name="Rectangle 40">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Picture 4" descr="View from a car">
            <a:extLst>
              <a:ext uri="{FF2B5EF4-FFF2-40B4-BE49-F238E27FC236}">
                <a16:creationId xmlns:a16="http://schemas.microsoft.com/office/drawing/2014/main" id="{26123370-08A7-4021-FBA2-BBD550EED026}"/>
              </a:ext>
            </a:extLst>
          </p:cNvPr>
          <p:cNvPicPr>
            <a:picLocks noChangeAspect="1"/>
          </p:cNvPicPr>
          <p:nvPr/>
        </p:nvPicPr>
        <p:blipFill rotWithShape="1">
          <a:blip r:embed="rId2"/>
          <a:srcRect t="15836"/>
          <a:stretch/>
        </p:blipFill>
        <p:spPr>
          <a:xfrm>
            <a:off x="0" y="0"/>
            <a:ext cx="12207220" cy="6857990"/>
          </a:xfrm>
          <a:prstGeom prst="rect">
            <a:avLst/>
          </a:prstGeom>
        </p:spPr>
      </p:pic>
      <p:sp>
        <p:nvSpPr>
          <p:cNvPr id="43" name="Rectangle 42">
            <a:extLst>
              <a:ext uri="{FF2B5EF4-FFF2-40B4-BE49-F238E27FC236}">
                <a16:creationId xmlns:a16="http://schemas.microsoft.com/office/drawing/2014/main" id="{0ED8FC7E-742C-4B53-B6FF-F19F8EDA2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1928"/>
            <a:ext cx="12191999" cy="5058137"/>
          </a:xfrm>
          <a:prstGeom prst="rect">
            <a:avLst/>
          </a:prstGeom>
          <a:gradFill flip="none" rotWithShape="1">
            <a:gsLst>
              <a:gs pos="50000">
                <a:schemeClr val="bg1">
                  <a:alpha val="30000"/>
                </a:schemeClr>
              </a:gs>
              <a:gs pos="80000">
                <a:schemeClr val="bg1">
                  <a:alpha val="15000"/>
                </a:schemeClr>
              </a:gs>
              <a:gs pos="0">
                <a:schemeClr val="bg1">
                  <a:alpha val="0"/>
                </a:schemeClr>
              </a:gs>
              <a:gs pos="20000">
                <a:schemeClr val="bg1">
                  <a:alpha val="15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E53A-E373-13C9-0107-E1F1154F4E9A}"/>
              </a:ext>
            </a:extLst>
          </p:cNvPr>
          <p:cNvSpPr>
            <a:spLocks noGrp="1"/>
          </p:cNvSpPr>
          <p:nvPr>
            <p:ph type="title"/>
          </p:nvPr>
        </p:nvSpPr>
        <p:spPr>
          <a:xfrm>
            <a:off x="2091427" y="1454111"/>
            <a:ext cx="8009146" cy="2212848"/>
          </a:xfrm>
        </p:spPr>
        <p:txBody>
          <a:bodyPr vert="horz" lIns="91440" tIns="45720" rIns="91440" bIns="45720" rtlCol="0" anchor="b">
            <a:normAutofit/>
          </a:bodyPr>
          <a:lstStyle/>
          <a:p>
            <a:pPr algn="ctr"/>
            <a:r>
              <a:rPr lang="en-US" sz="4600" b="1" kern="1200" dirty="0">
                <a:solidFill>
                  <a:schemeClr val="tx1"/>
                </a:solidFill>
                <a:latin typeface="+mj-lt"/>
                <a:ea typeface="+mj-ea"/>
                <a:cs typeface="+mj-cs"/>
              </a:rPr>
              <a:t>Introduction</a:t>
            </a:r>
          </a:p>
        </p:txBody>
      </p:sp>
    </p:spTree>
    <p:extLst>
      <p:ext uri="{BB962C8B-B14F-4D97-AF65-F5344CB8AC3E}">
        <p14:creationId xmlns:p14="http://schemas.microsoft.com/office/powerpoint/2010/main" val="28420801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0A726-641D-3B54-85DF-71722EC85DA7}"/>
              </a:ext>
            </a:extLst>
          </p:cNvPr>
          <p:cNvSpPr>
            <a:spLocks noGrp="1"/>
          </p:cNvSpPr>
          <p:nvPr>
            <p:ph type="title"/>
          </p:nvPr>
        </p:nvSpPr>
        <p:spPr>
          <a:xfrm>
            <a:off x="559413" y="366074"/>
            <a:ext cx="10668000" cy="1524000"/>
          </a:xfrm>
        </p:spPr>
        <p:txBody>
          <a:bodyPr/>
          <a:lstStyle/>
          <a:p>
            <a:r>
              <a:rPr lang="en-US" b="1" dirty="0"/>
              <a:t>Fist Time Setup process:</a:t>
            </a:r>
          </a:p>
        </p:txBody>
      </p:sp>
      <p:pic>
        <p:nvPicPr>
          <p:cNvPr id="2050" name="Picture 2">
            <a:extLst>
              <a:ext uri="{FF2B5EF4-FFF2-40B4-BE49-F238E27FC236}">
                <a16:creationId xmlns:a16="http://schemas.microsoft.com/office/drawing/2014/main" id="{BF24D1F8-6B23-9877-65B8-86A156074535}"/>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761999" y="1890074"/>
            <a:ext cx="10262827" cy="468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470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F1474-E9E6-0F46-D025-89E3135A9E07}"/>
              </a:ext>
            </a:extLst>
          </p:cNvPr>
          <p:cNvSpPr>
            <a:spLocks noGrp="1"/>
          </p:cNvSpPr>
          <p:nvPr>
            <p:ph type="title"/>
          </p:nvPr>
        </p:nvSpPr>
        <p:spPr/>
        <p:txBody>
          <a:bodyPr/>
          <a:lstStyle/>
          <a:p>
            <a:r>
              <a:rPr lang="en-US" b="1" dirty="0"/>
              <a:t>Fist Time Setup process:</a:t>
            </a:r>
          </a:p>
        </p:txBody>
      </p:sp>
      <p:sp>
        <p:nvSpPr>
          <p:cNvPr id="3" name="Content Placeholder 2">
            <a:extLst>
              <a:ext uri="{FF2B5EF4-FFF2-40B4-BE49-F238E27FC236}">
                <a16:creationId xmlns:a16="http://schemas.microsoft.com/office/drawing/2014/main" id="{98C57897-1A19-D625-F1B2-5AF079BB39A7}"/>
              </a:ext>
            </a:extLst>
          </p:cNvPr>
          <p:cNvSpPr>
            <a:spLocks noGrp="1"/>
          </p:cNvSpPr>
          <p:nvPr>
            <p:ph idx="1"/>
          </p:nvPr>
        </p:nvSpPr>
        <p:spPr/>
        <p:txBody>
          <a:bodyPr/>
          <a:lstStyle/>
          <a:p>
            <a:r>
              <a:rPr lang="en-US" dirty="0"/>
              <a:t>After installing the system in the vehicle, the user setups their credentials (passcode, RFID and Face ID).</a:t>
            </a:r>
          </a:p>
          <a:p>
            <a:pPr lvl="1"/>
            <a:r>
              <a:rPr lang="en-US" dirty="0"/>
              <a:t>Passcode is entered twice for confirmation.</a:t>
            </a:r>
          </a:p>
          <a:p>
            <a:pPr lvl="1"/>
            <a:r>
              <a:rPr lang="en-US" dirty="0"/>
              <a:t>2 RFID tags are scanned.</a:t>
            </a:r>
          </a:p>
          <a:p>
            <a:pPr lvl="1"/>
            <a:r>
              <a:rPr lang="en-US" dirty="0"/>
              <a:t>Face ID is then added (3 photos are taken).</a:t>
            </a:r>
          </a:p>
          <a:p>
            <a:endParaRPr lang="en-US" dirty="0"/>
          </a:p>
        </p:txBody>
      </p:sp>
    </p:spTree>
    <p:extLst>
      <p:ext uri="{BB962C8B-B14F-4D97-AF65-F5344CB8AC3E}">
        <p14:creationId xmlns:p14="http://schemas.microsoft.com/office/powerpoint/2010/main" val="1467469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1F4AC-8D0A-03B8-5717-2293AE64FC41}"/>
              </a:ext>
            </a:extLst>
          </p:cNvPr>
          <p:cNvSpPr>
            <a:spLocks noGrp="1"/>
          </p:cNvSpPr>
          <p:nvPr>
            <p:ph type="title"/>
          </p:nvPr>
        </p:nvSpPr>
        <p:spPr/>
        <p:txBody>
          <a:bodyPr/>
          <a:lstStyle/>
          <a:p>
            <a:r>
              <a:rPr lang="en-US" b="1" dirty="0"/>
              <a:t>Authentication process (Passcode):</a:t>
            </a:r>
          </a:p>
        </p:txBody>
      </p:sp>
      <p:pic>
        <p:nvPicPr>
          <p:cNvPr id="3074" name="Picture 2">
            <a:extLst>
              <a:ext uri="{FF2B5EF4-FFF2-40B4-BE49-F238E27FC236}">
                <a16:creationId xmlns:a16="http://schemas.microsoft.com/office/drawing/2014/main" id="{DBCA1DF5-827B-4E89-C2E0-77E36386D7A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66113"/>
          <a:stretch/>
        </p:blipFill>
        <p:spPr bwMode="auto">
          <a:xfrm>
            <a:off x="2181328" y="2085976"/>
            <a:ext cx="7829344"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7111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AA5DC-6B73-9FA4-2366-11B895E57472}"/>
              </a:ext>
            </a:extLst>
          </p:cNvPr>
          <p:cNvSpPr>
            <a:spLocks noGrp="1"/>
          </p:cNvSpPr>
          <p:nvPr>
            <p:ph type="title"/>
          </p:nvPr>
        </p:nvSpPr>
        <p:spPr/>
        <p:txBody>
          <a:bodyPr/>
          <a:lstStyle/>
          <a:p>
            <a:r>
              <a:rPr lang="en-US" b="1" dirty="0"/>
              <a:t>Authentication process (RFID):</a:t>
            </a:r>
          </a:p>
        </p:txBody>
      </p:sp>
      <p:pic>
        <p:nvPicPr>
          <p:cNvPr id="4" name="Picture 4">
            <a:extLst>
              <a:ext uri="{FF2B5EF4-FFF2-40B4-BE49-F238E27FC236}">
                <a16:creationId xmlns:a16="http://schemas.microsoft.com/office/drawing/2014/main" id="{6E92D426-E442-37CE-31C7-C9A66F8D0B3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2199" b="32199"/>
          <a:stretch/>
        </p:blipFill>
        <p:spPr bwMode="auto">
          <a:xfrm>
            <a:off x="2209800" y="2046046"/>
            <a:ext cx="7772400" cy="4440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34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0E6E5-5653-8521-95C0-5DE05CAB206C}"/>
              </a:ext>
            </a:extLst>
          </p:cNvPr>
          <p:cNvSpPr>
            <a:spLocks noGrp="1"/>
          </p:cNvSpPr>
          <p:nvPr>
            <p:ph type="title"/>
          </p:nvPr>
        </p:nvSpPr>
        <p:spPr/>
        <p:txBody>
          <a:bodyPr/>
          <a:lstStyle/>
          <a:p>
            <a:r>
              <a:rPr lang="en-US" b="1" dirty="0"/>
              <a:t>Authentication process (Face ID)</a:t>
            </a:r>
          </a:p>
        </p:txBody>
      </p:sp>
      <p:pic>
        <p:nvPicPr>
          <p:cNvPr id="4" name="Picture 6">
            <a:extLst>
              <a:ext uri="{FF2B5EF4-FFF2-40B4-BE49-F238E27FC236}">
                <a16:creationId xmlns:a16="http://schemas.microsoft.com/office/drawing/2014/main" id="{6CB5B297-78C4-D9DE-C8F1-B76DEAC800F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6667"/>
          <a:stretch/>
        </p:blipFill>
        <p:spPr bwMode="auto">
          <a:xfrm>
            <a:off x="2305050" y="2181224"/>
            <a:ext cx="7629525" cy="4400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994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EFB27-B7B3-B801-A70E-DC2B6BD887EC}"/>
              </a:ext>
            </a:extLst>
          </p:cNvPr>
          <p:cNvSpPr>
            <a:spLocks noGrp="1"/>
          </p:cNvSpPr>
          <p:nvPr>
            <p:ph type="title"/>
          </p:nvPr>
        </p:nvSpPr>
        <p:spPr/>
        <p:txBody>
          <a:bodyPr/>
          <a:lstStyle/>
          <a:p>
            <a:r>
              <a:rPr lang="en-US" b="1" dirty="0"/>
              <a:t>Authentication Process:</a:t>
            </a:r>
          </a:p>
        </p:txBody>
      </p:sp>
      <p:sp>
        <p:nvSpPr>
          <p:cNvPr id="3" name="Content Placeholder 2">
            <a:extLst>
              <a:ext uri="{FF2B5EF4-FFF2-40B4-BE49-F238E27FC236}">
                <a16:creationId xmlns:a16="http://schemas.microsoft.com/office/drawing/2014/main" id="{22E3138B-548E-21BA-31A4-F39B1975EFB0}"/>
              </a:ext>
            </a:extLst>
          </p:cNvPr>
          <p:cNvSpPr>
            <a:spLocks noGrp="1"/>
          </p:cNvSpPr>
          <p:nvPr>
            <p:ph idx="1"/>
          </p:nvPr>
        </p:nvSpPr>
        <p:spPr/>
        <p:txBody>
          <a:bodyPr/>
          <a:lstStyle/>
          <a:p>
            <a:r>
              <a:rPr lang="en-US" dirty="0"/>
              <a:t>If the user now wants to use their vehicle, they have to go through this process.</a:t>
            </a:r>
          </a:p>
          <a:p>
            <a:r>
              <a:rPr lang="en-US" dirty="0"/>
              <a:t>The user now is to enter their passcode.</a:t>
            </a:r>
          </a:p>
          <a:p>
            <a:r>
              <a:rPr lang="en-US" dirty="0"/>
              <a:t>RFID tag scan comes after that.</a:t>
            </a:r>
          </a:p>
          <a:p>
            <a:r>
              <a:rPr lang="en-US" dirty="0"/>
              <a:t>And lastly, Face recognition.</a:t>
            </a:r>
          </a:p>
        </p:txBody>
      </p:sp>
    </p:spTree>
    <p:extLst>
      <p:ext uri="{BB962C8B-B14F-4D97-AF65-F5344CB8AC3E}">
        <p14:creationId xmlns:p14="http://schemas.microsoft.com/office/powerpoint/2010/main" val="843368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CB5CB-38AF-1B3D-5CC9-B3B8790306B2}"/>
              </a:ext>
            </a:extLst>
          </p:cNvPr>
          <p:cNvSpPr>
            <a:spLocks noGrp="1"/>
          </p:cNvSpPr>
          <p:nvPr>
            <p:ph type="title"/>
          </p:nvPr>
        </p:nvSpPr>
        <p:spPr/>
        <p:txBody>
          <a:bodyPr/>
          <a:lstStyle/>
          <a:p>
            <a:r>
              <a:rPr lang="en-US" b="1" dirty="0"/>
              <a:t>Authentication Process:</a:t>
            </a:r>
          </a:p>
        </p:txBody>
      </p:sp>
      <p:sp>
        <p:nvSpPr>
          <p:cNvPr id="3" name="Content Placeholder 2">
            <a:extLst>
              <a:ext uri="{FF2B5EF4-FFF2-40B4-BE49-F238E27FC236}">
                <a16:creationId xmlns:a16="http://schemas.microsoft.com/office/drawing/2014/main" id="{0DE30030-86B4-5628-AB7F-0E438C9FE0DE}"/>
              </a:ext>
            </a:extLst>
          </p:cNvPr>
          <p:cNvSpPr>
            <a:spLocks noGrp="1"/>
          </p:cNvSpPr>
          <p:nvPr>
            <p:ph idx="1"/>
          </p:nvPr>
        </p:nvSpPr>
        <p:spPr/>
        <p:txBody>
          <a:bodyPr>
            <a:normAutofit fontScale="92500"/>
          </a:bodyPr>
          <a:lstStyle/>
          <a:p>
            <a:r>
              <a:rPr lang="en-US" u="sng" dirty="0"/>
              <a:t>If the user is authorized</a:t>
            </a:r>
            <a:r>
              <a:rPr lang="en-US" dirty="0"/>
              <a:t> the fuel pump is unlocked and they can start the engine.</a:t>
            </a:r>
          </a:p>
          <a:p>
            <a:r>
              <a:rPr lang="en-US" u="sng" dirty="0"/>
              <a:t>If the user fails the authentication 5 times in a row</a:t>
            </a:r>
            <a:r>
              <a:rPr lang="en-US" dirty="0"/>
              <a:t> The Hardware notifies the owner of an access and locks the system for 3 minutes.</a:t>
            </a:r>
          </a:p>
          <a:p>
            <a:r>
              <a:rPr lang="en-US" u="sng" dirty="0"/>
              <a:t>If the user fails the authentication 15 times in a row</a:t>
            </a:r>
            <a:r>
              <a:rPr lang="en-US" dirty="0"/>
              <a:t> The system is locked and sends an OTP to the owner, which is used to unlock the system.</a:t>
            </a:r>
            <a:endParaRPr lang="en-US" u="sng" dirty="0"/>
          </a:p>
        </p:txBody>
      </p:sp>
    </p:spTree>
    <p:extLst>
      <p:ext uri="{BB962C8B-B14F-4D97-AF65-F5344CB8AC3E}">
        <p14:creationId xmlns:p14="http://schemas.microsoft.com/office/powerpoint/2010/main" val="1389616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2D776-3F6C-B0CE-93CB-35374E380D41}"/>
              </a:ext>
            </a:extLst>
          </p:cNvPr>
          <p:cNvSpPr>
            <a:spLocks noGrp="1"/>
          </p:cNvSpPr>
          <p:nvPr>
            <p:ph type="title"/>
          </p:nvPr>
        </p:nvSpPr>
        <p:spPr/>
        <p:txBody>
          <a:bodyPr/>
          <a:lstStyle/>
          <a:p>
            <a:r>
              <a:rPr lang="en-US" b="1" dirty="0"/>
              <a:t>Fuel Pump:</a:t>
            </a:r>
          </a:p>
        </p:txBody>
      </p:sp>
      <p:sp>
        <p:nvSpPr>
          <p:cNvPr id="3" name="Content Placeholder 2">
            <a:extLst>
              <a:ext uri="{FF2B5EF4-FFF2-40B4-BE49-F238E27FC236}">
                <a16:creationId xmlns:a16="http://schemas.microsoft.com/office/drawing/2014/main" id="{2DE4DBFB-B92A-1603-3937-638701075B82}"/>
              </a:ext>
            </a:extLst>
          </p:cNvPr>
          <p:cNvSpPr>
            <a:spLocks noGrp="1"/>
          </p:cNvSpPr>
          <p:nvPr>
            <p:ph idx="1"/>
          </p:nvPr>
        </p:nvSpPr>
        <p:spPr/>
        <p:txBody>
          <a:bodyPr>
            <a:normAutofit fontScale="92500" lnSpcReduction="10000"/>
          </a:bodyPr>
          <a:lstStyle/>
          <a:p>
            <a:r>
              <a:rPr lang="en-US" dirty="0"/>
              <a:t>After a valid authentication, the fuel pump relay is unlocked, while an invalid one keeps it locked (obviously).</a:t>
            </a:r>
          </a:p>
          <a:p>
            <a:r>
              <a:rPr lang="en-US" dirty="0"/>
              <a:t>When the user starts the engine, a signal is input to the hardware which indicates the engine status.</a:t>
            </a:r>
          </a:p>
          <a:p>
            <a:r>
              <a:rPr lang="en-US" dirty="0"/>
              <a:t>When the user turns off the engine a timer is set to 5 minutes. During this time, no reauthentication is required.</a:t>
            </a:r>
          </a:p>
          <a:p>
            <a:r>
              <a:rPr lang="en-US" dirty="0"/>
              <a:t>After the 5 minutes the fuel pump relay is turned off.</a:t>
            </a:r>
          </a:p>
        </p:txBody>
      </p:sp>
    </p:spTree>
    <p:extLst>
      <p:ext uri="{BB962C8B-B14F-4D97-AF65-F5344CB8AC3E}">
        <p14:creationId xmlns:p14="http://schemas.microsoft.com/office/powerpoint/2010/main" val="128201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descr="3D art of a person">
            <a:extLst>
              <a:ext uri="{FF2B5EF4-FFF2-40B4-BE49-F238E27FC236}">
                <a16:creationId xmlns:a16="http://schemas.microsoft.com/office/drawing/2014/main" id="{B39B0B1B-1668-5739-BEF5-EFEC9257E72C}"/>
              </a:ext>
            </a:extLst>
          </p:cNvPr>
          <p:cNvPicPr>
            <a:picLocks noChangeAspect="1"/>
          </p:cNvPicPr>
          <p:nvPr/>
        </p:nvPicPr>
        <p:blipFill rotWithShape="1">
          <a:blip r:embed="rId2"/>
          <a:srcRect t="18871" b="24950"/>
          <a:stretch/>
        </p:blipFill>
        <p:spPr>
          <a:xfrm>
            <a:off x="20" y="10"/>
            <a:ext cx="12207220" cy="6857990"/>
          </a:xfrm>
          <a:prstGeom prst="rect">
            <a:avLst/>
          </a:prstGeom>
        </p:spPr>
      </p:pic>
      <p:sp>
        <p:nvSpPr>
          <p:cNvPr id="17" name="Rectangle 16">
            <a:extLst>
              <a:ext uri="{FF2B5EF4-FFF2-40B4-BE49-F238E27FC236}">
                <a16:creationId xmlns:a16="http://schemas.microsoft.com/office/drawing/2014/main" id="{0ED8FC7E-742C-4B53-B6FF-F19F8EDA2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1928"/>
            <a:ext cx="12191999" cy="5058137"/>
          </a:xfrm>
          <a:prstGeom prst="rect">
            <a:avLst/>
          </a:prstGeom>
          <a:gradFill flip="none" rotWithShape="1">
            <a:gsLst>
              <a:gs pos="50000">
                <a:schemeClr val="bg1">
                  <a:alpha val="30000"/>
                </a:schemeClr>
              </a:gs>
              <a:gs pos="80000">
                <a:schemeClr val="bg1">
                  <a:alpha val="15000"/>
                </a:schemeClr>
              </a:gs>
              <a:gs pos="0">
                <a:schemeClr val="bg1">
                  <a:alpha val="0"/>
                </a:schemeClr>
              </a:gs>
              <a:gs pos="20000">
                <a:schemeClr val="bg1">
                  <a:alpha val="15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F8D3EA-70BC-11E6-17EF-E0BD4EB2DEF9}"/>
              </a:ext>
            </a:extLst>
          </p:cNvPr>
          <p:cNvSpPr>
            <a:spLocks noGrp="1"/>
          </p:cNvSpPr>
          <p:nvPr>
            <p:ph type="ctrTitle"/>
          </p:nvPr>
        </p:nvSpPr>
        <p:spPr>
          <a:xfrm>
            <a:off x="2091427" y="1454111"/>
            <a:ext cx="8009146" cy="2212848"/>
          </a:xfrm>
        </p:spPr>
        <p:txBody>
          <a:bodyPr>
            <a:normAutofit/>
          </a:bodyPr>
          <a:lstStyle/>
          <a:p>
            <a:r>
              <a:rPr lang="en-US" sz="4600" b="1"/>
              <a:t>Face Recognition</a:t>
            </a:r>
          </a:p>
        </p:txBody>
      </p:sp>
    </p:spTree>
    <p:extLst>
      <p:ext uri="{BB962C8B-B14F-4D97-AF65-F5344CB8AC3E}">
        <p14:creationId xmlns:p14="http://schemas.microsoft.com/office/powerpoint/2010/main" val="234914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2D776-3F6C-B0CE-93CB-35374E380D41}"/>
              </a:ext>
            </a:extLst>
          </p:cNvPr>
          <p:cNvSpPr>
            <a:spLocks noGrp="1"/>
          </p:cNvSpPr>
          <p:nvPr>
            <p:ph type="title"/>
          </p:nvPr>
        </p:nvSpPr>
        <p:spPr/>
        <p:txBody>
          <a:bodyPr/>
          <a:lstStyle/>
          <a:p>
            <a:r>
              <a:rPr lang="en-US" b="1" dirty="0"/>
              <a:t>Face Recognition:</a:t>
            </a:r>
          </a:p>
        </p:txBody>
      </p:sp>
      <p:sp>
        <p:nvSpPr>
          <p:cNvPr id="3" name="Content Placeholder 2">
            <a:extLst>
              <a:ext uri="{FF2B5EF4-FFF2-40B4-BE49-F238E27FC236}">
                <a16:creationId xmlns:a16="http://schemas.microsoft.com/office/drawing/2014/main" id="{2DE4DBFB-B92A-1603-3937-638701075B82}"/>
              </a:ext>
            </a:extLst>
          </p:cNvPr>
          <p:cNvSpPr>
            <a:spLocks noGrp="1"/>
          </p:cNvSpPr>
          <p:nvPr>
            <p:ph idx="1"/>
          </p:nvPr>
        </p:nvSpPr>
        <p:spPr>
          <a:xfrm>
            <a:off x="762000" y="2286000"/>
            <a:ext cx="4985657" cy="3818083"/>
          </a:xfrm>
        </p:spPr>
        <p:txBody>
          <a:bodyPr>
            <a:normAutofit/>
          </a:bodyPr>
          <a:lstStyle/>
          <a:p>
            <a:r>
              <a:rPr lang="en-US" dirty="0"/>
              <a:t>Using The Raspberry Pi 4 Model B.</a:t>
            </a:r>
          </a:p>
          <a:p>
            <a:r>
              <a:rPr lang="en-US" dirty="0"/>
              <a:t>A CNN Algorithm written in Python should do the matching and recognition</a:t>
            </a:r>
          </a:p>
          <a:p>
            <a:endParaRPr lang="en-US" dirty="0"/>
          </a:p>
        </p:txBody>
      </p:sp>
      <p:pic>
        <p:nvPicPr>
          <p:cNvPr id="4" name="Picture 3" descr="A picture containing text, electronics, circuit&#10;&#10;Description automatically generated">
            <a:extLst>
              <a:ext uri="{FF2B5EF4-FFF2-40B4-BE49-F238E27FC236}">
                <a16:creationId xmlns:a16="http://schemas.microsoft.com/office/drawing/2014/main" id="{CFB867ED-5A8E-80FC-385B-EBC1DE5E34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44345" y="2286000"/>
            <a:ext cx="5332778" cy="3445795"/>
          </a:xfrm>
          <a:prstGeom prst="rect">
            <a:avLst/>
          </a:prstGeom>
          <a:noFill/>
          <a:ln>
            <a:noFill/>
          </a:ln>
        </p:spPr>
      </p:pic>
    </p:spTree>
    <p:extLst>
      <p:ext uri="{BB962C8B-B14F-4D97-AF65-F5344CB8AC3E}">
        <p14:creationId xmlns:p14="http://schemas.microsoft.com/office/powerpoint/2010/main" val="650535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Cars parked in a line">
            <a:extLst>
              <a:ext uri="{FF2B5EF4-FFF2-40B4-BE49-F238E27FC236}">
                <a16:creationId xmlns:a16="http://schemas.microsoft.com/office/drawing/2014/main" id="{C7520B70-83CF-4DB5-8922-43D798194555}"/>
              </a:ext>
            </a:extLst>
          </p:cNvPr>
          <p:cNvPicPr>
            <a:picLocks noChangeAspect="1"/>
          </p:cNvPicPr>
          <p:nvPr/>
        </p:nvPicPr>
        <p:blipFill rotWithShape="1">
          <a:blip r:embed="rId2"/>
          <a:srcRect l="24118" r="6473"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Avenir Next LT Pro Light"/>
            </a:endParaRPr>
          </a:p>
        </p:txBody>
      </p:sp>
      <p:sp>
        <p:nvSpPr>
          <p:cNvPr id="3" name="Content Placeholder 2">
            <a:extLst>
              <a:ext uri="{FF2B5EF4-FFF2-40B4-BE49-F238E27FC236}">
                <a16:creationId xmlns:a16="http://schemas.microsoft.com/office/drawing/2014/main" id="{35711285-7A2E-4928-ABAE-27A65D156428}"/>
              </a:ext>
            </a:extLst>
          </p:cNvPr>
          <p:cNvSpPr>
            <a:spLocks noGrp="1"/>
          </p:cNvSpPr>
          <p:nvPr>
            <p:ph idx="1"/>
          </p:nvPr>
        </p:nvSpPr>
        <p:spPr>
          <a:xfrm>
            <a:off x="762000" y="2286000"/>
            <a:ext cx="5334000" cy="3810001"/>
          </a:xfrm>
        </p:spPr>
        <p:txBody>
          <a:bodyPr>
            <a:normAutofit/>
          </a:bodyPr>
          <a:lstStyle/>
          <a:p>
            <a:pPr marL="0" indent="0">
              <a:lnSpc>
                <a:spcPct val="115000"/>
              </a:lnSpc>
              <a:buNone/>
            </a:pPr>
            <a:r>
              <a:rPr lang="en-US" sz="2000" b="1" dirty="0">
                <a:latin typeface="+mj-lt"/>
              </a:rPr>
              <a:t>Car Thievery is a Problem That always should be in mind and security measures should be updated from time to time to maintain the vehicle’s safety. There are many people who tried to solve this by applying certain methods and techniques to prevent car thievery by implementing some Security Systems.</a:t>
            </a:r>
          </a:p>
          <a:p>
            <a:pPr>
              <a:lnSpc>
                <a:spcPct val="115000"/>
              </a:lnSpc>
            </a:pPr>
            <a:endParaRPr lang="en-US" sz="2000" dirty="0"/>
          </a:p>
        </p:txBody>
      </p:sp>
      <p:sp>
        <p:nvSpPr>
          <p:cNvPr id="2" name="Title 1">
            <a:extLst>
              <a:ext uri="{FF2B5EF4-FFF2-40B4-BE49-F238E27FC236}">
                <a16:creationId xmlns:a16="http://schemas.microsoft.com/office/drawing/2014/main" id="{A504EBCD-269A-4358-A413-2406E695E9DD}"/>
              </a:ext>
            </a:extLst>
          </p:cNvPr>
          <p:cNvSpPr>
            <a:spLocks noGrp="1"/>
          </p:cNvSpPr>
          <p:nvPr>
            <p:ph type="title"/>
          </p:nvPr>
        </p:nvSpPr>
        <p:spPr>
          <a:xfrm>
            <a:off x="762000" y="762000"/>
            <a:ext cx="5334000" cy="1524000"/>
          </a:xfrm>
        </p:spPr>
        <p:txBody>
          <a:bodyPr>
            <a:normAutofit/>
          </a:bodyPr>
          <a:lstStyle/>
          <a:p>
            <a:r>
              <a:rPr lang="en-US" b="1" dirty="0"/>
              <a:t>Introduction:</a:t>
            </a:r>
          </a:p>
        </p:txBody>
      </p:sp>
    </p:spTree>
    <p:extLst>
      <p:ext uri="{BB962C8B-B14F-4D97-AF65-F5344CB8AC3E}">
        <p14:creationId xmlns:p14="http://schemas.microsoft.com/office/powerpoint/2010/main" val="16399813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2D776-3F6C-B0CE-93CB-35374E380D41}"/>
              </a:ext>
            </a:extLst>
          </p:cNvPr>
          <p:cNvSpPr>
            <a:spLocks noGrp="1"/>
          </p:cNvSpPr>
          <p:nvPr>
            <p:ph type="title"/>
          </p:nvPr>
        </p:nvSpPr>
        <p:spPr/>
        <p:txBody>
          <a:bodyPr/>
          <a:lstStyle/>
          <a:p>
            <a:r>
              <a:rPr lang="en-US" b="1" dirty="0"/>
              <a:t>Face Recognition:</a:t>
            </a:r>
          </a:p>
        </p:txBody>
      </p:sp>
      <p:sp>
        <p:nvSpPr>
          <p:cNvPr id="3" name="Content Placeholder 2">
            <a:extLst>
              <a:ext uri="{FF2B5EF4-FFF2-40B4-BE49-F238E27FC236}">
                <a16:creationId xmlns:a16="http://schemas.microsoft.com/office/drawing/2014/main" id="{2DE4DBFB-B92A-1603-3937-638701075B82}"/>
              </a:ext>
            </a:extLst>
          </p:cNvPr>
          <p:cNvSpPr>
            <a:spLocks noGrp="1"/>
          </p:cNvSpPr>
          <p:nvPr>
            <p:ph idx="1"/>
          </p:nvPr>
        </p:nvSpPr>
        <p:spPr>
          <a:xfrm>
            <a:off x="762000" y="2286000"/>
            <a:ext cx="4985657" cy="3818083"/>
          </a:xfrm>
        </p:spPr>
        <p:txBody>
          <a:bodyPr>
            <a:normAutofit/>
          </a:bodyPr>
          <a:lstStyle/>
          <a:p>
            <a:r>
              <a:rPr lang="en-US" dirty="0"/>
              <a:t>The Pictures is fed to the Raspberry pi Through the Raspberry Pi Camera.</a:t>
            </a:r>
          </a:p>
          <a:p>
            <a:endParaRPr lang="en-US" dirty="0"/>
          </a:p>
        </p:txBody>
      </p:sp>
      <p:pic>
        <p:nvPicPr>
          <p:cNvPr id="4" name="Picture 3">
            <a:extLst>
              <a:ext uri="{FF2B5EF4-FFF2-40B4-BE49-F238E27FC236}">
                <a16:creationId xmlns:a16="http://schemas.microsoft.com/office/drawing/2014/main" id="{CFB867ED-5A8E-80FC-385B-EBC1DE5E3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6445899" y="2286000"/>
            <a:ext cx="5216848" cy="3445795"/>
          </a:xfrm>
          <a:prstGeom prst="rect">
            <a:avLst/>
          </a:prstGeom>
          <a:noFill/>
          <a:ln>
            <a:noFill/>
          </a:ln>
        </p:spPr>
      </p:pic>
    </p:spTree>
    <p:extLst>
      <p:ext uri="{BB962C8B-B14F-4D97-AF65-F5344CB8AC3E}">
        <p14:creationId xmlns:p14="http://schemas.microsoft.com/office/powerpoint/2010/main" val="4461869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2D776-3F6C-B0CE-93CB-35374E380D41}"/>
              </a:ext>
            </a:extLst>
          </p:cNvPr>
          <p:cNvSpPr>
            <a:spLocks noGrp="1"/>
          </p:cNvSpPr>
          <p:nvPr>
            <p:ph type="title"/>
          </p:nvPr>
        </p:nvSpPr>
        <p:spPr/>
        <p:txBody>
          <a:bodyPr/>
          <a:lstStyle/>
          <a:p>
            <a:r>
              <a:rPr lang="en-US" b="1" dirty="0"/>
              <a:t>Face Recognition:</a:t>
            </a:r>
          </a:p>
        </p:txBody>
      </p:sp>
      <p:sp>
        <p:nvSpPr>
          <p:cNvPr id="3" name="Content Placeholder 2">
            <a:extLst>
              <a:ext uri="{FF2B5EF4-FFF2-40B4-BE49-F238E27FC236}">
                <a16:creationId xmlns:a16="http://schemas.microsoft.com/office/drawing/2014/main" id="{2DE4DBFB-B92A-1603-3937-638701075B82}"/>
              </a:ext>
            </a:extLst>
          </p:cNvPr>
          <p:cNvSpPr>
            <a:spLocks noGrp="1"/>
          </p:cNvSpPr>
          <p:nvPr>
            <p:ph idx="1"/>
          </p:nvPr>
        </p:nvSpPr>
        <p:spPr/>
        <p:txBody>
          <a:bodyPr>
            <a:normAutofit/>
          </a:bodyPr>
          <a:lstStyle/>
          <a:p>
            <a:r>
              <a:rPr lang="en-US" dirty="0"/>
              <a:t>The Camera Takes 3 Pictures during the setup process.</a:t>
            </a:r>
          </a:p>
          <a:p>
            <a:r>
              <a:rPr lang="en-US" dirty="0"/>
              <a:t>The pictures are used to identify the user during the authentication phase.</a:t>
            </a:r>
          </a:p>
          <a:p>
            <a:endParaRPr lang="en-US" dirty="0"/>
          </a:p>
          <a:p>
            <a:endParaRPr lang="en-US" dirty="0"/>
          </a:p>
        </p:txBody>
      </p:sp>
    </p:spTree>
    <p:extLst>
      <p:ext uri="{BB962C8B-B14F-4D97-AF65-F5344CB8AC3E}">
        <p14:creationId xmlns:p14="http://schemas.microsoft.com/office/powerpoint/2010/main" val="368835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45" name="Freeform: Shape 44">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47" name="Freeform: Shape 46">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9" name="Rectangle 4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B15E4E"/>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1" name="Freeform: Shape 50">
            <a:extLst>
              <a:ext uri="{FF2B5EF4-FFF2-40B4-BE49-F238E27FC236}">
                <a16:creationId xmlns:a16="http://schemas.microsoft.com/office/drawing/2014/main" id="{CBD8B1E7-EF0A-4118-A804-D7F559784B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3" name="Graphic 22" descr="Smart Phone">
            <a:extLst>
              <a:ext uri="{FF2B5EF4-FFF2-40B4-BE49-F238E27FC236}">
                <a16:creationId xmlns:a16="http://schemas.microsoft.com/office/drawing/2014/main" id="{28811719-9BAE-40BB-5C4E-EF502DB789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1999" y="1524000"/>
            <a:ext cx="4571999" cy="4571999"/>
          </a:xfrm>
          <a:prstGeom prst="rect">
            <a:avLst/>
          </a:prstGeom>
        </p:spPr>
      </p:pic>
      <p:sp>
        <p:nvSpPr>
          <p:cNvPr id="53" name="Freeform: Shape 52">
            <a:extLst>
              <a:ext uri="{FF2B5EF4-FFF2-40B4-BE49-F238E27FC236}">
                <a16:creationId xmlns:a16="http://schemas.microsoft.com/office/drawing/2014/main" id="{3B2B1500-BB55-471C-8A9E-67288297E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886451"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3045E22C-A99D-41BB-AF14-EF1B1E745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1608" y="323849"/>
            <a:ext cx="6130391" cy="6534151"/>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4" name="Title 3">
            <a:extLst>
              <a:ext uri="{FF2B5EF4-FFF2-40B4-BE49-F238E27FC236}">
                <a16:creationId xmlns:a16="http://schemas.microsoft.com/office/drawing/2014/main" id="{CF2DC7B2-7DBF-A727-DC2A-E2BFB7E52FEE}"/>
              </a:ext>
            </a:extLst>
          </p:cNvPr>
          <p:cNvSpPr>
            <a:spLocks noGrp="1"/>
          </p:cNvSpPr>
          <p:nvPr>
            <p:ph type="title"/>
          </p:nvPr>
        </p:nvSpPr>
        <p:spPr>
          <a:xfrm>
            <a:off x="7620000" y="2299787"/>
            <a:ext cx="3810000" cy="2286000"/>
          </a:xfrm>
        </p:spPr>
        <p:txBody>
          <a:bodyPr vert="horz" lIns="91440" tIns="45720" rIns="91440" bIns="45720" rtlCol="0" anchor="b">
            <a:normAutofit/>
          </a:bodyPr>
          <a:lstStyle/>
          <a:p>
            <a:pPr algn="ctr"/>
            <a:r>
              <a:rPr lang="en-US" b="1" kern="1200" dirty="0">
                <a:solidFill>
                  <a:schemeClr val="tx1"/>
                </a:solidFill>
                <a:latin typeface="+mj-lt"/>
                <a:ea typeface="+mj-ea"/>
                <a:cs typeface="+mj-cs"/>
              </a:rPr>
              <a:t>Mobile Application</a:t>
            </a:r>
          </a:p>
        </p:txBody>
      </p:sp>
    </p:spTree>
    <p:extLst>
      <p:ext uri="{BB962C8B-B14F-4D97-AF65-F5344CB8AC3E}">
        <p14:creationId xmlns:p14="http://schemas.microsoft.com/office/powerpoint/2010/main" val="4069383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F8FED-1E88-C540-3C2B-7DC78DB664F6}"/>
              </a:ext>
            </a:extLst>
          </p:cNvPr>
          <p:cNvSpPr>
            <a:spLocks noGrp="1"/>
          </p:cNvSpPr>
          <p:nvPr>
            <p:ph type="title"/>
          </p:nvPr>
        </p:nvSpPr>
        <p:spPr/>
        <p:txBody>
          <a:bodyPr/>
          <a:lstStyle/>
          <a:p>
            <a:r>
              <a:rPr lang="en-US" b="1" dirty="0"/>
              <a:t>Mobile Application:</a:t>
            </a:r>
          </a:p>
        </p:txBody>
      </p:sp>
      <p:sp>
        <p:nvSpPr>
          <p:cNvPr id="3" name="Content Placeholder 2">
            <a:extLst>
              <a:ext uri="{FF2B5EF4-FFF2-40B4-BE49-F238E27FC236}">
                <a16:creationId xmlns:a16="http://schemas.microsoft.com/office/drawing/2014/main" id="{C0BC9ED2-3C84-6D68-EC43-A11B09606EC7}"/>
              </a:ext>
            </a:extLst>
          </p:cNvPr>
          <p:cNvSpPr>
            <a:spLocks noGrp="1"/>
          </p:cNvSpPr>
          <p:nvPr>
            <p:ph idx="1"/>
          </p:nvPr>
        </p:nvSpPr>
        <p:spPr/>
        <p:txBody>
          <a:bodyPr/>
          <a:lstStyle/>
          <a:p>
            <a:r>
              <a:rPr lang="en-US" dirty="0"/>
              <a:t>This is the what the user uses to remotely interact with the system.</a:t>
            </a:r>
          </a:p>
          <a:p>
            <a:r>
              <a:rPr lang="en-US" dirty="0"/>
              <a:t>The application communicates with the Control Block.</a:t>
            </a:r>
          </a:p>
          <a:p>
            <a:r>
              <a:rPr lang="en-US" dirty="0"/>
              <a:t>The user is required to create an account to use the application.</a:t>
            </a:r>
          </a:p>
        </p:txBody>
      </p:sp>
    </p:spTree>
    <p:extLst>
      <p:ext uri="{BB962C8B-B14F-4D97-AF65-F5344CB8AC3E}">
        <p14:creationId xmlns:p14="http://schemas.microsoft.com/office/powerpoint/2010/main" val="322098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86A51-F173-C59F-1E3E-A9C068309C57}"/>
              </a:ext>
            </a:extLst>
          </p:cNvPr>
          <p:cNvSpPr>
            <a:spLocks noGrp="1"/>
          </p:cNvSpPr>
          <p:nvPr>
            <p:ph type="title"/>
          </p:nvPr>
        </p:nvSpPr>
        <p:spPr/>
        <p:txBody>
          <a:bodyPr/>
          <a:lstStyle/>
          <a:p>
            <a:r>
              <a:rPr lang="en-US" b="1" dirty="0"/>
              <a:t>Mobile Application:</a:t>
            </a:r>
          </a:p>
        </p:txBody>
      </p:sp>
      <p:sp>
        <p:nvSpPr>
          <p:cNvPr id="3" name="Content Placeholder 2">
            <a:extLst>
              <a:ext uri="{FF2B5EF4-FFF2-40B4-BE49-F238E27FC236}">
                <a16:creationId xmlns:a16="http://schemas.microsoft.com/office/drawing/2014/main" id="{D0CE9DB1-4AB5-517D-38B0-B67925C60A1F}"/>
              </a:ext>
            </a:extLst>
          </p:cNvPr>
          <p:cNvSpPr>
            <a:spLocks noGrp="1"/>
          </p:cNvSpPr>
          <p:nvPr>
            <p:ph idx="1"/>
          </p:nvPr>
        </p:nvSpPr>
        <p:spPr/>
        <p:txBody>
          <a:bodyPr/>
          <a:lstStyle/>
          <a:p>
            <a:r>
              <a:rPr lang="en-US" dirty="0"/>
              <a:t>The user can use the application to:</a:t>
            </a:r>
          </a:p>
          <a:p>
            <a:pPr marL="971550" lvl="1" indent="-514350">
              <a:buFont typeface="+mj-lt"/>
              <a:buAutoNum type="arabicPeriod"/>
            </a:pPr>
            <a:r>
              <a:rPr lang="en-US" dirty="0"/>
              <a:t>Locate the vehicle.</a:t>
            </a:r>
          </a:p>
          <a:p>
            <a:pPr marL="971550" lvl="1" indent="-514350">
              <a:buFont typeface="+mj-lt"/>
              <a:buAutoNum type="arabicPeriod"/>
            </a:pPr>
            <a:r>
              <a:rPr lang="en-US" dirty="0"/>
              <a:t>Turn ON/OFF the vehicle’s engine Remotely.</a:t>
            </a:r>
          </a:p>
        </p:txBody>
      </p:sp>
    </p:spTree>
    <p:extLst>
      <p:ext uri="{BB962C8B-B14F-4D97-AF65-F5344CB8AC3E}">
        <p14:creationId xmlns:p14="http://schemas.microsoft.com/office/powerpoint/2010/main" val="268490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1624C-7B35-E0B1-7688-1A212E9CC735}"/>
              </a:ext>
            </a:extLst>
          </p:cNvPr>
          <p:cNvSpPr>
            <a:spLocks noGrp="1"/>
          </p:cNvSpPr>
          <p:nvPr>
            <p:ph type="title"/>
          </p:nvPr>
        </p:nvSpPr>
        <p:spPr/>
        <p:txBody>
          <a:bodyPr/>
          <a:lstStyle/>
          <a:p>
            <a:r>
              <a:rPr lang="en-US" b="1" dirty="0"/>
              <a:t>Locate the vehicle:</a:t>
            </a:r>
          </a:p>
        </p:txBody>
      </p:sp>
      <p:sp>
        <p:nvSpPr>
          <p:cNvPr id="3" name="Content Placeholder 2">
            <a:extLst>
              <a:ext uri="{FF2B5EF4-FFF2-40B4-BE49-F238E27FC236}">
                <a16:creationId xmlns:a16="http://schemas.microsoft.com/office/drawing/2014/main" id="{E600BDC2-3B24-1AA0-908B-086BD4090F65}"/>
              </a:ext>
            </a:extLst>
          </p:cNvPr>
          <p:cNvSpPr>
            <a:spLocks noGrp="1"/>
          </p:cNvSpPr>
          <p:nvPr>
            <p:ph idx="1"/>
          </p:nvPr>
        </p:nvSpPr>
        <p:spPr/>
        <p:txBody>
          <a:bodyPr/>
          <a:lstStyle/>
          <a:p>
            <a:r>
              <a:rPr lang="en-US" dirty="0"/>
              <a:t>The hardware updates the location automatically every 5 minutes.</a:t>
            </a:r>
          </a:p>
          <a:p>
            <a:r>
              <a:rPr lang="en-US" dirty="0"/>
              <a:t>The location is written on ThingSpeak (an online server).</a:t>
            </a:r>
          </a:p>
          <a:p>
            <a:r>
              <a:rPr lang="en-US" dirty="0"/>
              <a:t>The Android Application can be used to read that location.</a:t>
            </a:r>
          </a:p>
          <a:p>
            <a:r>
              <a:rPr lang="en-US" dirty="0"/>
              <a:t>A third-party app is used to view the location. i.e., Maps.</a:t>
            </a:r>
          </a:p>
        </p:txBody>
      </p:sp>
    </p:spTree>
    <p:extLst>
      <p:ext uri="{BB962C8B-B14F-4D97-AF65-F5344CB8AC3E}">
        <p14:creationId xmlns:p14="http://schemas.microsoft.com/office/powerpoint/2010/main" val="12237881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662FE-62DA-4999-7FA2-58F452005E7E}"/>
              </a:ext>
            </a:extLst>
          </p:cNvPr>
          <p:cNvSpPr>
            <a:spLocks noGrp="1"/>
          </p:cNvSpPr>
          <p:nvPr>
            <p:ph type="title"/>
          </p:nvPr>
        </p:nvSpPr>
        <p:spPr/>
        <p:txBody>
          <a:bodyPr/>
          <a:lstStyle/>
          <a:p>
            <a:r>
              <a:rPr lang="en-US" b="1" dirty="0"/>
              <a:t>Remote Fuel Pump control:</a:t>
            </a:r>
          </a:p>
        </p:txBody>
      </p:sp>
      <p:sp>
        <p:nvSpPr>
          <p:cNvPr id="3" name="Content Placeholder 2">
            <a:extLst>
              <a:ext uri="{FF2B5EF4-FFF2-40B4-BE49-F238E27FC236}">
                <a16:creationId xmlns:a16="http://schemas.microsoft.com/office/drawing/2014/main" id="{26E9BAEC-B935-A628-630E-8AF14B289DBE}"/>
              </a:ext>
            </a:extLst>
          </p:cNvPr>
          <p:cNvSpPr>
            <a:spLocks noGrp="1"/>
          </p:cNvSpPr>
          <p:nvPr>
            <p:ph idx="1"/>
          </p:nvPr>
        </p:nvSpPr>
        <p:spPr/>
        <p:txBody>
          <a:bodyPr/>
          <a:lstStyle/>
          <a:p>
            <a:r>
              <a:rPr lang="en-US" dirty="0"/>
              <a:t>The Application can send codes to the Hardware to control the Fuel Pump (Engine Lock / Unlock)</a:t>
            </a:r>
          </a:p>
          <a:p>
            <a:r>
              <a:rPr lang="en-US" dirty="0"/>
              <a:t>The hardware intercepts the signal using GSM module.</a:t>
            </a:r>
          </a:p>
          <a:p>
            <a:r>
              <a:rPr lang="en-US" dirty="0"/>
              <a:t>Depending on the contents of the message sent, the pump is either turned ON/OFF.</a:t>
            </a:r>
          </a:p>
        </p:txBody>
      </p:sp>
    </p:spTree>
    <p:extLst>
      <p:ext uri="{BB962C8B-B14F-4D97-AF65-F5344CB8AC3E}">
        <p14:creationId xmlns:p14="http://schemas.microsoft.com/office/powerpoint/2010/main" val="16367199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5" name="Freeform: Shape 24">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7" name="Freeform: Shape 26">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9" name="Rectangle 2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6" name="Picture 5">
            <a:extLst>
              <a:ext uri="{FF2B5EF4-FFF2-40B4-BE49-F238E27FC236}">
                <a16:creationId xmlns:a16="http://schemas.microsoft.com/office/drawing/2014/main" id="{8218BFAA-ABA6-32A0-1FE7-DA64966C48B9}"/>
              </a:ext>
            </a:extLst>
          </p:cNvPr>
          <p:cNvPicPr>
            <a:picLocks noChangeAspect="1"/>
          </p:cNvPicPr>
          <p:nvPr/>
        </p:nvPicPr>
        <p:blipFill rotWithShape="1">
          <a:blip r:embed="rId2"/>
          <a:srcRect t="125"/>
          <a:stretch/>
        </p:blipFill>
        <p:spPr>
          <a:xfrm>
            <a:off x="20" y="10"/>
            <a:ext cx="12207220" cy="6857990"/>
          </a:xfrm>
          <a:prstGeom prst="rect">
            <a:avLst/>
          </a:prstGeom>
        </p:spPr>
      </p:pic>
      <p:sp>
        <p:nvSpPr>
          <p:cNvPr id="31" name="Rectangle 30">
            <a:extLst>
              <a:ext uri="{FF2B5EF4-FFF2-40B4-BE49-F238E27FC236}">
                <a16:creationId xmlns:a16="http://schemas.microsoft.com/office/drawing/2014/main" id="{0ED8FC7E-742C-4B53-B6FF-F19F8EDA2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1928"/>
            <a:ext cx="12191999" cy="5058137"/>
          </a:xfrm>
          <a:prstGeom prst="rect">
            <a:avLst/>
          </a:prstGeom>
          <a:gradFill flip="none" rotWithShape="1">
            <a:gsLst>
              <a:gs pos="50000">
                <a:schemeClr val="bg1">
                  <a:alpha val="30000"/>
                </a:schemeClr>
              </a:gs>
              <a:gs pos="80000">
                <a:schemeClr val="bg1">
                  <a:alpha val="15000"/>
                </a:schemeClr>
              </a:gs>
              <a:gs pos="0">
                <a:schemeClr val="bg1">
                  <a:alpha val="0"/>
                </a:schemeClr>
              </a:gs>
              <a:gs pos="20000">
                <a:schemeClr val="bg1">
                  <a:alpha val="15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8C82BBA-5281-7A0F-0CB1-A3A7D0BE84F4}"/>
              </a:ext>
            </a:extLst>
          </p:cNvPr>
          <p:cNvSpPr>
            <a:spLocks noGrp="1"/>
          </p:cNvSpPr>
          <p:nvPr>
            <p:ph type="title"/>
          </p:nvPr>
        </p:nvSpPr>
        <p:spPr>
          <a:xfrm>
            <a:off x="2091427" y="1454111"/>
            <a:ext cx="8009146" cy="2212848"/>
          </a:xfrm>
        </p:spPr>
        <p:txBody>
          <a:bodyPr vert="horz" lIns="91440" tIns="45720" rIns="91440" bIns="45720" rtlCol="0" anchor="b">
            <a:normAutofit/>
          </a:bodyPr>
          <a:lstStyle/>
          <a:p>
            <a:pPr algn="ctr"/>
            <a:r>
              <a:rPr lang="en-US" sz="4600" kern="1200">
                <a:solidFill>
                  <a:schemeClr val="tx1"/>
                </a:solidFill>
                <a:latin typeface="+mj-lt"/>
                <a:ea typeface="+mj-ea"/>
                <a:cs typeface="+mj-cs"/>
              </a:rPr>
              <a:t>Results and Discussions</a:t>
            </a:r>
          </a:p>
        </p:txBody>
      </p:sp>
    </p:spTree>
    <p:extLst>
      <p:ext uri="{BB962C8B-B14F-4D97-AF65-F5344CB8AC3E}">
        <p14:creationId xmlns:p14="http://schemas.microsoft.com/office/powerpoint/2010/main" val="5060455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047579-C642-5486-5155-A9C237FC1CF8}"/>
              </a:ext>
            </a:extLst>
          </p:cNvPr>
          <p:cNvSpPr>
            <a:spLocks noGrp="1"/>
          </p:cNvSpPr>
          <p:nvPr>
            <p:ph type="title"/>
          </p:nvPr>
        </p:nvSpPr>
        <p:spPr/>
        <p:txBody>
          <a:bodyPr/>
          <a:lstStyle/>
          <a:p>
            <a:r>
              <a:rPr lang="en-US" b="1" dirty="0"/>
              <a:t>Results and Discussions:</a:t>
            </a:r>
          </a:p>
        </p:txBody>
      </p:sp>
      <p:sp>
        <p:nvSpPr>
          <p:cNvPr id="4" name="Content Placeholder 3">
            <a:extLst>
              <a:ext uri="{FF2B5EF4-FFF2-40B4-BE49-F238E27FC236}">
                <a16:creationId xmlns:a16="http://schemas.microsoft.com/office/drawing/2014/main" id="{2F8FC9EA-C0B8-E525-2D21-4E0C0FB56690}"/>
              </a:ext>
            </a:extLst>
          </p:cNvPr>
          <p:cNvSpPr>
            <a:spLocks noGrp="1"/>
          </p:cNvSpPr>
          <p:nvPr>
            <p:ph idx="1"/>
          </p:nvPr>
        </p:nvSpPr>
        <p:spPr/>
        <p:txBody>
          <a:bodyPr/>
          <a:lstStyle/>
          <a:p>
            <a:r>
              <a:rPr lang="en-US" dirty="0"/>
              <a:t>Unfortunately, we were not able to test our system on a real car.</a:t>
            </a:r>
          </a:p>
          <a:p>
            <a:r>
              <a:rPr lang="en-US" dirty="0"/>
              <a:t>So, we tested the system on simple LEDs and buzzers as to verify the desired results.</a:t>
            </a:r>
          </a:p>
        </p:txBody>
      </p:sp>
    </p:spTree>
    <p:extLst>
      <p:ext uri="{BB962C8B-B14F-4D97-AF65-F5344CB8AC3E}">
        <p14:creationId xmlns:p14="http://schemas.microsoft.com/office/powerpoint/2010/main" val="2038872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64C58-FD4F-FE46-2E3F-1986AFFD2A76}"/>
              </a:ext>
            </a:extLst>
          </p:cNvPr>
          <p:cNvSpPr>
            <a:spLocks noGrp="1"/>
          </p:cNvSpPr>
          <p:nvPr>
            <p:ph type="title"/>
          </p:nvPr>
        </p:nvSpPr>
        <p:spPr/>
        <p:txBody>
          <a:bodyPr/>
          <a:lstStyle/>
          <a:p>
            <a:r>
              <a:rPr lang="en-US" b="1" dirty="0"/>
              <a:t>Real Time data:</a:t>
            </a:r>
          </a:p>
        </p:txBody>
      </p:sp>
      <p:graphicFrame>
        <p:nvGraphicFramePr>
          <p:cNvPr id="7" name="Table 7">
            <a:extLst>
              <a:ext uri="{FF2B5EF4-FFF2-40B4-BE49-F238E27FC236}">
                <a16:creationId xmlns:a16="http://schemas.microsoft.com/office/drawing/2014/main" id="{8F05A4E3-8F15-2D6A-55B8-E99E344114AE}"/>
              </a:ext>
            </a:extLst>
          </p:cNvPr>
          <p:cNvGraphicFramePr>
            <a:graphicFrameLocks noGrp="1"/>
          </p:cNvGraphicFramePr>
          <p:nvPr>
            <p:ph idx="1"/>
            <p:extLst>
              <p:ext uri="{D42A27DB-BD31-4B8C-83A1-F6EECF244321}">
                <p14:modId xmlns:p14="http://schemas.microsoft.com/office/powerpoint/2010/main" val="2123979105"/>
              </p:ext>
            </p:extLst>
          </p:nvPr>
        </p:nvGraphicFramePr>
        <p:xfrm>
          <a:off x="762000" y="2286000"/>
          <a:ext cx="10668000" cy="3754322"/>
        </p:xfrm>
        <a:graphic>
          <a:graphicData uri="http://schemas.openxmlformats.org/drawingml/2006/table">
            <a:tbl>
              <a:tblPr firstRow="1" bandRow="1">
                <a:tableStyleId>{5C22544A-7EE6-4342-B048-85BDC9FD1C3A}</a:tableStyleId>
              </a:tblPr>
              <a:tblGrid>
                <a:gridCol w="5334000">
                  <a:extLst>
                    <a:ext uri="{9D8B030D-6E8A-4147-A177-3AD203B41FA5}">
                      <a16:colId xmlns:a16="http://schemas.microsoft.com/office/drawing/2014/main" val="3264109116"/>
                    </a:ext>
                  </a:extLst>
                </a:gridCol>
                <a:gridCol w="5334000">
                  <a:extLst>
                    <a:ext uri="{9D8B030D-6E8A-4147-A177-3AD203B41FA5}">
                      <a16:colId xmlns:a16="http://schemas.microsoft.com/office/drawing/2014/main" val="883490665"/>
                    </a:ext>
                  </a:extLst>
                </a:gridCol>
              </a:tblGrid>
              <a:tr h="805418">
                <a:tc>
                  <a:txBody>
                    <a:bodyPr/>
                    <a:lstStyle/>
                    <a:p>
                      <a:pPr marL="0" marR="0" algn="ctr">
                        <a:lnSpc>
                          <a:spcPct val="107000"/>
                        </a:lnSpc>
                        <a:spcBef>
                          <a:spcPts val="0"/>
                        </a:spcBef>
                        <a:spcAft>
                          <a:spcPts val="0"/>
                        </a:spcAft>
                      </a:pPr>
                      <a:r>
                        <a:rPr lang="en-US" sz="2800" b="1" dirty="0">
                          <a:effectLst/>
                          <a:latin typeface="+mn-lt"/>
                          <a:ea typeface="Calibri" panose="020F0502020204030204" pitchFamily="34" charset="0"/>
                          <a:cs typeface="Arial" panose="020B0604020202020204" pitchFamily="34" charset="0"/>
                        </a:rPr>
                        <a:t>Process</a:t>
                      </a:r>
                    </a:p>
                  </a:txBody>
                  <a:tcPr marL="68580" marR="68580" marT="0" marB="0" anchor="ctr"/>
                </a:tc>
                <a:tc>
                  <a:txBody>
                    <a:bodyPr/>
                    <a:lstStyle/>
                    <a:p>
                      <a:pPr marL="0" marR="0" algn="ctr">
                        <a:lnSpc>
                          <a:spcPct val="107000"/>
                        </a:lnSpc>
                        <a:spcBef>
                          <a:spcPts val="0"/>
                        </a:spcBef>
                        <a:spcAft>
                          <a:spcPts val="0"/>
                        </a:spcAft>
                      </a:pPr>
                      <a:r>
                        <a:rPr lang="en-US" sz="2800" b="1" dirty="0">
                          <a:effectLst/>
                          <a:latin typeface="+mn-lt"/>
                          <a:ea typeface="Calibri" panose="020F0502020204030204" pitchFamily="34" charset="0"/>
                          <a:cs typeface="Arial" panose="020B0604020202020204" pitchFamily="34" charset="0"/>
                        </a:rPr>
                        <a:t>Time (seconds)</a:t>
                      </a:r>
                    </a:p>
                    <a:p>
                      <a:pPr marL="0" marR="0" algn="ctr">
                        <a:lnSpc>
                          <a:spcPct val="107000"/>
                        </a:lnSpc>
                        <a:spcBef>
                          <a:spcPts val="0"/>
                        </a:spcBef>
                        <a:spcAft>
                          <a:spcPts val="0"/>
                        </a:spcAft>
                      </a:pPr>
                      <a:r>
                        <a:rPr lang="en-US" sz="2800" b="1" dirty="0">
                          <a:effectLst/>
                          <a:latin typeface="+mn-lt"/>
                          <a:ea typeface="Calibri" panose="020F0502020204030204" pitchFamily="34" charset="0"/>
                          <a:cs typeface="Arial" panose="020B0604020202020204" pitchFamily="34" charset="0"/>
                        </a:rPr>
                        <a:t>(Min to Max)</a:t>
                      </a:r>
                    </a:p>
                  </a:txBody>
                  <a:tcPr marL="68580" marR="68580" marT="0" marB="0" anchor="ctr"/>
                </a:tc>
                <a:extLst>
                  <a:ext uri="{0D108BD9-81ED-4DB2-BD59-A6C34878D82A}">
                    <a16:rowId xmlns:a16="http://schemas.microsoft.com/office/drawing/2014/main" val="70483759"/>
                  </a:ext>
                </a:extLst>
              </a:tr>
              <a:tr h="673391">
                <a:tc>
                  <a:txBody>
                    <a:bodyPr/>
                    <a:lstStyle/>
                    <a:p>
                      <a:pPr marL="0" marR="0" algn="ctr">
                        <a:lnSpc>
                          <a:spcPct val="107000"/>
                        </a:lnSpc>
                        <a:spcBef>
                          <a:spcPts val="0"/>
                        </a:spcBef>
                        <a:spcAft>
                          <a:spcPts val="0"/>
                        </a:spcAft>
                      </a:pPr>
                      <a:r>
                        <a:rPr lang="en-US" sz="2400" b="0">
                          <a:effectLst/>
                          <a:latin typeface="+mn-lt"/>
                          <a:ea typeface="Calibri" panose="020F0502020204030204" pitchFamily="34" charset="0"/>
                          <a:cs typeface="Arial" panose="020B0604020202020204" pitchFamily="34" charset="0"/>
                        </a:rPr>
                        <a:t>Sending SMS from hardware to mobile</a:t>
                      </a:r>
                    </a:p>
                  </a:txBody>
                  <a:tcPr marL="68580" marR="68580" marT="0" marB="0" anchor="ctr"/>
                </a:tc>
                <a:tc>
                  <a:txBody>
                    <a:bodyPr/>
                    <a:lstStyle/>
                    <a:p>
                      <a:pPr marL="0" marR="0" algn="ctr">
                        <a:lnSpc>
                          <a:spcPct val="107000"/>
                        </a:lnSpc>
                        <a:spcBef>
                          <a:spcPts val="0"/>
                        </a:spcBef>
                        <a:spcAft>
                          <a:spcPts val="0"/>
                        </a:spcAft>
                      </a:pPr>
                      <a:r>
                        <a:rPr lang="en-US" sz="2400" b="0" dirty="0">
                          <a:effectLst/>
                          <a:latin typeface="+mn-lt"/>
                          <a:ea typeface="Calibri" panose="020F0502020204030204" pitchFamily="34" charset="0"/>
                          <a:cs typeface="Arial" panose="020B0604020202020204" pitchFamily="34" charset="0"/>
                        </a:rPr>
                        <a:t>2 to 5 secs</a:t>
                      </a:r>
                    </a:p>
                  </a:txBody>
                  <a:tcPr marL="68580" marR="68580" marT="0" marB="0" anchor="ctr"/>
                </a:tc>
                <a:extLst>
                  <a:ext uri="{0D108BD9-81ED-4DB2-BD59-A6C34878D82A}">
                    <a16:rowId xmlns:a16="http://schemas.microsoft.com/office/drawing/2014/main" val="545584998"/>
                  </a:ext>
                </a:extLst>
              </a:tr>
              <a:tr h="673391">
                <a:tc>
                  <a:txBody>
                    <a:bodyPr/>
                    <a:lstStyle/>
                    <a:p>
                      <a:pPr marL="0" marR="0" algn="ctr">
                        <a:lnSpc>
                          <a:spcPct val="107000"/>
                        </a:lnSpc>
                        <a:spcBef>
                          <a:spcPts val="0"/>
                        </a:spcBef>
                        <a:spcAft>
                          <a:spcPts val="0"/>
                        </a:spcAft>
                      </a:pPr>
                      <a:r>
                        <a:rPr lang="en-US" sz="2400" b="0">
                          <a:effectLst/>
                          <a:latin typeface="+mn-lt"/>
                          <a:ea typeface="Calibri" panose="020F0502020204030204" pitchFamily="34" charset="0"/>
                          <a:cs typeface="Arial" panose="020B0604020202020204" pitchFamily="34" charset="0"/>
                        </a:rPr>
                        <a:t>Receiving SMS from mobile to hardware</a:t>
                      </a:r>
                    </a:p>
                  </a:txBody>
                  <a:tcPr marL="68580" marR="68580" marT="0" marB="0" anchor="ctr"/>
                </a:tc>
                <a:tc>
                  <a:txBody>
                    <a:bodyPr/>
                    <a:lstStyle/>
                    <a:p>
                      <a:pPr marL="0" marR="0" algn="ctr">
                        <a:lnSpc>
                          <a:spcPct val="107000"/>
                        </a:lnSpc>
                        <a:spcBef>
                          <a:spcPts val="0"/>
                        </a:spcBef>
                        <a:spcAft>
                          <a:spcPts val="0"/>
                        </a:spcAft>
                      </a:pPr>
                      <a:r>
                        <a:rPr lang="en-US" sz="2400" b="0" dirty="0">
                          <a:effectLst/>
                          <a:latin typeface="+mn-lt"/>
                          <a:ea typeface="Calibri" panose="020F0502020204030204" pitchFamily="34" charset="0"/>
                          <a:cs typeface="Arial" panose="020B0604020202020204" pitchFamily="34" charset="0"/>
                        </a:rPr>
                        <a:t>3 to 6 secs</a:t>
                      </a:r>
                    </a:p>
                  </a:txBody>
                  <a:tcPr marL="68580" marR="68580" marT="0" marB="0" anchor="ctr"/>
                </a:tc>
                <a:extLst>
                  <a:ext uri="{0D108BD9-81ED-4DB2-BD59-A6C34878D82A}">
                    <a16:rowId xmlns:a16="http://schemas.microsoft.com/office/drawing/2014/main" val="3481100912"/>
                  </a:ext>
                </a:extLst>
              </a:tr>
              <a:tr h="673391">
                <a:tc>
                  <a:txBody>
                    <a:bodyPr/>
                    <a:lstStyle/>
                    <a:p>
                      <a:pPr marL="0" marR="0" algn="ctr">
                        <a:lnSpc>
                          <a:spcPct val="107000"/>
                        </a:lnSpc>
                        <a:spcBef>
                          <a:spcPts val="0"/>
                        </a:spcBef>
                        <a:spcAft>
                          <a:spcPts val="0"/>
                        </a:spcAft>
                      </a:pPr>
                      <a:r>
                        <a:rPr lang="en-US" sz="2400" b="0">
                          <a:effectLst/>
                          <a:latin typeface="+mn-lt"/>
                          <a:ea typeface="Calibri" panose="020F0502020204030204" pitchFamily="34" charset="0"/>
                          <a:cs typeface="Arial" panose="020B0604020202020204" pitchFamily="34" charset="0"/>
                        </a:rPr>
                        <a:t>Face Capture</a:t>
                      </a:r>
                    </a:p>
                  </a:txBody>
                  <a:tcPr marL="68580" marR="68580" marT="0" marB="0" anchor="ctr"/>
                </a:tc>
                <a:tc>
                  <a:txBody>
                    <a:bodyPr/>
                    <a:lstStyle/>
                    <a:p>
                      <a:pPr marL="0" marR="0" algn="ctr">
                        <a:lnSpc>
                          <a:spcPct val="107000"/>
                        </a:lnSpc>
                        <a:spcBef>
                          <a:spcPts val="0"/>
                        </a:spcBef>
                        <a:spcAft>
                          <a:spcPts val="0"/>
                        </a:spcAft>
                      </a:pPr>
                      <a:r>
                        <a:rPr lang="en-US" sz="2400" b="0" dirty="0">
                          <a:effectLst/>
                          <a:latin typeface="+mn-lt"/>
                          <a:ea typeface="Calibri" panose="020F0502020204030204" pitchFamily="34" charset="0"/>
                          <a:cs typeface="Arial" panose="020B0604020202020204" pitchFamily="34" charset="0"/>
                        </a:rPr>
                        <a:t>3 to 4 secs</a:t>
                      </a:r>
                    </a:p>
                  </a:txBody>
                  <a:tcPr marL="68580" marR="68580" marT="0" marB="0" anchor="ctr"/>
                </a:tc>
                <a:extLst>
                  <a:ext uri="{0D108BD9-81ED-4DB2-BD59-A6C34878D82A}">
                    <a16:rowId xmlns:a16="http://schemas.microsoft.com/office/drawing/2014/main" val="1751782403"/>
                  </a:ext>
                </a:extLst>
              </a:tr>
              <a:tr h="673391">
                <a:tc>
                  <a:txBody>
                    <a:bodyPr/>
                    <a:lstStyle/>
                    <a:p>
                      <a:pPr marL="0" marR="0" algn="ctr">
                        <a:lnSpc>
                          <a:spcPct val="107000"/>
                        </a:lnSpc>
                        <a:spcBef>
                          <a:spcPts val="0"/>
                        </a:spcBef>
                        <a:spcAft>
                          <a:spcPts val="0"/>
                        </a:spcAft>
                      </a:pPr>
                      <a:r>
                        <a:rPr lang="en-US" sz="2400" b="0">
                          <a:effectLst/>
                          <a:latin typeface="+mn-lt"/>
                          <a:ea typeface="Calibri" panose="020F0502020204030204" pitchFamily="34" charset="0"/>
                          <a:cs typeface="Arial" panose="020B0604020202020204" pitchFamily="34" charset="0"/>
                        </a:rPr>
                        <a:t>Face Recognition</a:t>
                      </a:r>
                    </a:p>
                  </a:txBody>
                  <a:tcPr marL="68580" marR="68580" marT="0" marB="0" anchor="ctr"/>
                </a:tc>
                <a:tc>
                  <a:txBody>
                    <a:bodyPr/>
                    <a:lstStyle/>
                    <a:p>
                      <a:pPr marL="0" marR="0" algn="ctr">
                        <a:lnSpc>
                          <a:spcPct val="107000"/>
                        </a:lnSpc>
                        <a:spcBef>
                          <a:spcPts val="0"/>
                        </a:spcBef>
                        <a:spcAft>
                          <a:spcPts val="0"/>
                        </a:spcAft>
                      </a:pPr>
                      <a:r>
                        <a:rPr lang="en-US" sz="2400" b="0" dirty="0">
                          <a:effectLst/>
                          <a:latin typeface="+mn-lt"/>
                          <a:ea typeface="Calibri" panose="020F0502020204030204" pitchFamily="34" charset="0"/>
                          <a:cs typeface="Arial" panose="020B0604020202020204" pitchFamily="34" charset="0"/>
                        </a:rPr>
                        <a:t>3 to 5 secs</a:t>
                      </a:r>
                    </a:p>
                  </a:txBody>
                  <a:tcPr marL="68580" marR="68580" marT="0" marB="0" anchor="ctr"/>
                </a:tc>
                <a:extLst>
                  <a:ext uri="{0D108BD9-81ED-4DB2-BD59-A6C34878D82A}">
                    <a16:rowId xmlns:a16="http://schemas.microsoft.com/office/drawing/2014/main" val="3154610429"/>
                  </a:ext>
                </a:extLst>
              </a:tr>
            </a:tbl>
          </a:graphicData>
        </a:graphic>
      </p:graphicFrame>
    </p:spTree>
    <p:extLst>
      <p:ext uri="{BB962C8B-B14F-4D97-AF65-F5344CB8AC3E}">
        <p14:creationId xmlns:p14="http://schemas.microsoft.com/office/powerpoint/2010/main" val="2008772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E9B86C0-FDA1-4FEB-807F-B6CA59CE8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17019"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0D29BA05-33FB-48B8-98E1-D596E675B2C0}"/>
              </a:ext>
            </a:extLst>
          </p:cNvPr>
          <p:cNvSpPr>
            <a:spLocks noGrp="1"/>
          </p:cNvSpPr>
          <p:nvPr>
            <p:ph idx="1"/>
          </p:nvPr>
        </p:nvSpPr>
        <p:spPr>
          <a:xfrm>
            <a:off x="762000" y="2286000"/>
            <a:ext cx="5334000" cy="3810001"/>
          </a:xfrm>
        </p:spPr>
        <p:txBody>
          <a:bodyPr>
            <a:normAutofit/>
          </a:bodyPr>
          <a:lstStyle/>
          <a:p>
            <a:pPr marL="0" marR="0" indent="0">
              <a:lnSpc>
                <a:spcPct val="115000"/>
              </a:lnSpc>
              <a:spcBef>
                <a:spcPts val="0"/>
              </a:spcBef>
              <a:spcAft>
                <a:spcPts val="800"/>
              </a:spcAft>
              <a:buNone/>
            </a:pPr>
            <a:r>
              <a:rPr lang="en-US" sz="2000">
                <a:effectLst/>
                <a:ea typeface="Calibri" panose="020F0502020204030204" pitchFamily="34" charset="0"/>
                <a:cs typeface="Arial" panose="020B0604020202020204" pitchFamily="34" charset="0"/>
              </a:rPr>
              <a:t>According to studies</a:t>
            </a:r>
            <a:r>
              <a:rPr lang="en-US" sz="2000">
                <a:effectLst/>
                <a:ea typeface="Calibri" panose="020F0502020204030204" pitchFamily="34" charset="0"/>
                <a:cs typeface="Calibri" panose="020F0502020204030204" pitchFamily="34" charset="0"/>
              </a:rPr>
              <a:t> the average value for Egypt during the period from 2003 to 2011 was 64 thefts per 100,000 people with a minimum of 42 thefts per 100,000 people in 2003 and a maximum of 104 thefts per 100,000 people in 2011. The latest value from 2011 is 104 thefts per 100,000 people.</a:t>
            </a:r>
            <a:r>
              <a:rPr lang="en-US" sz="2000">
                <a:ea typeface="Calibri" panose="020F0502020204030204" pitchFamily="34" charset="0"/>
                <a:cs typeface="Arial" panose="020B0604020202020204" pitchFamily="34" charset="0"/>
              </a:rPr>
              <a:t> </a:t>
            </a:r>
            <a:r>
              <a:rPr lang="en-US" sz="2000">
                <a:effectLst/>
                <a:ea typeface="Calibri" panose="020F0502020204030204" pitchFamily="34" charset="0"/>
                <a:cs typeface="Calibri" panose="020F0502020204030204" pitchFamily="34" charset="0"/>
              </a:rPr>
              <a:t>One car stolen in a thousand doesn’t seem much, now imagine that car is yours!</a:t>
            </a:r>
            <a:endParaRPr lang="en-US" sz="2000">
              <a:effectLst/>
              <a:ea typeface="Calibri" panose="020F0502020204030204" pitchFamily="34" charset="0"/>
              <a:cs typeface="Arial" panose="020B0604020202020204" pitchFamily="34" charset="0"/>
            </a:endParaRPr>
          </a:p>
          <a:p>
            <a:pPr marL="0" indent="0">
              <a:lnSpc>
                <a:spcPct val="115000"/>
              </a:lnSpc>
              <a:buNone/>
            </a:pPr>
            <a:endParaRPr lang="en-US" sz="2000"/>
          </a:p>
        </p:txBody>
      </p:sp>
      <p:sp>
        <p:nvSpPr>
          <p:cNvPr id="2" name="Title 1">
            <a:extLst>
              <a:ext uri="{FF2B5EF4-FFF2-40B4-BE49-F238E27FC236}">
                <a16:creationId xmlns:a16="http://schemas.microsoft.com/office/drawing/2014/main" id="{A576FCE0-F8D4-45BD-A880-0B624F5809A1}"/>
              </a:ext>
            </a:extLst>
          </p:cNvPr>
          <p:cNvSpPr>
            <a:spLocks noGrp="1"/>
          </p:cNvSpPr>
          <p:nvPr>
            <p:ph type="title"/>
          </p:nvPr>
        </p:nvSpPr>
        <p:spPr>
          <a:xfrm>
            <a:off x="762000" y="762000"/>
            <a:ext cx="5334000" cy="1524000"/>
          </a:xfrm>
        </p:spPr>
        <p:txBody>
          <a:bodyPr>
            <a:normAutofit/>
          </a:bodyPr>
          <a:lstStyle/>
          <a:p>
            <a:r>
              <a:rPr lang="en-US" sz="3200" b="1"/>
              <a:t>Problem Statement:</a:t>
            </a:r>
          </a:p>
        </p:txBody>
      </p:sp>
    </p:spTree>
    <p:extLst>
      <p:ext uri="{BB962C8B-B14F-4D97-AF65-F5344CB8AC3E}">
        <p14:creationId xmlns:p14="http://schemas.microsoft.com/office/powerpoint/2010/main" val="20370275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6" name="Picture 5" descr="Pen placed on top of a signature line">
            <a:extLst>
              <a:ext uri="{FF2B5EF4-FFF2-40B4-BE49-F238E27FC236}">
                <a16:creationId xmlns:a16="http://schemas.microsoft.com/office/drawing/2014/main" id="{36D16BF4-1CCF-5728-FFB9-C4873C961A89}"/>
              </a:ext>
            </a:extLst>
          </p:cNvPr>
          <p:cNvPicPr>
            <a:picLocks noChangeAspect="1"/>
          </p:cNvPicPr>
          <p:nvPr/>
        </p:nvPicPr>
        <p:blipFill rotWithShape="1">
          <a:blip r:embed="rId2"/>
          <a:srcRect b="15835"/>
          <a:stretch/>
        </p:blipFill>
        <p:spPr>
          <a:xfrm>
            <a:off x="-9505" y="10"/>
            <a:ext cx="12207220" cy="6857990"/>
          </a:xfrm>
          <a:prstGeom prst="rect">
            <a:avLst/>
          </a:prstGeom>
        </p:spPr>
      </p:pic>
      <p:sp>
        <p:nvSpPr>
          <p:cNvPr id="18" name="Rectangle 17">
            <a:extLst>
              <a:ext uri="{FF2B5EF4-FFF2-40B4-BE49-F238E27FC236}">
                <a16:creationId xmlns:a16="http://schemas.microsoft.com/office/drawing/2014/main" id="{0ED8FC7E-742C-4B53-B6FF-F19F8EDA2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1928"/>
            <a:ext cx="12191999" cy="5058137"/>
          </a:xfrm>
          <a:prstGeom prst="rect">
            <a:avLst/>
          </a:prstGeom>
          <a:gradFill flip="none" rotWithShape="1">
            <a:gsLst>
              <a:gs pos="50000">
                <a:schemeClr val="bg1">
                  <a:alpha val="30000"/>
                </a:schemeClr>
              </a:gs>
              <a:gs pos="80000">
                <a:schemeClr val="bg1">
                  <a:alpha val="15000"/>
                </a:schemeClr>
              </a:gs>
              <a:gs pos="0">
                <a:schemeClr val="bg1">
                  <a:alpha val="0"/>
                </a:schemeClr>
              </a:gs>
              <a:gs pos="20000">
                <a:schemeClr val="bg1">
                  <a:alpha val="15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AA1347FB-FC7B-FFFA-6C4F-E83248513C22}"/>
              </a:ext>
            </a:extLst>
          </p:cNvPr>
          <p:cNvSpPr>
            <a:spLocks noGrp="1"/>
          </p:cNvSpPr>
          <p:nvPr>
            <p:ph type="title"/>
          </p:nvPr>
        </p:nvSpPr>
        <p:spPr>
          <a:xfrm>
            <a:off x="2091427" y="1454111"/>
            <a:ext cx="8009146" cy="2212848"/>
          </a:xfrm>
        </p:spPr>
        <p:txBody>
          <a:bodyPr vert="horz" lIns="91440" tIns="45720" rIns="91440" bIns="45720" rtlCol="0" anchor="b">
            <a:normAutofit/>
          </a:bodyPr>
          <a:lstStyle/>
          <a:p>
            <a:pPr algn="ctr"/>
            <a:r>
              <a:rPr lang="en-US" sz="4600" b="1" kern="1200" dirty="0">
                <a:solidFill>
                  <a:schemeClr val="tx1"/>
                </a:solidFill>
                <a:latin typeface="+mj-lt"/>
                <a:ea typeface="+mj-ea"/>
                <a:cs typeface="+mj-cs"/>
              </a:rPr>
              <a:t>Conclusion</a:t>
            </a:r>
          </a:p>
        </p:txBody>
      </p:sp>
    </p:spTree>
    <p:extLst>
      <p:ext uri="{BB962C8B-B14F-4D97-AF65-F5344CB8AC3E}">
        <p14:creationId xmlns:p14="http://schemas.microsoft.com/office/powerpoint/2010/main" val="27138822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2DB77-5A43-3E43-F08B-C0DCF9D622FD}"/>
              </a:ext>
            </a:extLst>
          </p:cNvPr>
          <p:cNvSpPr>
            <a:spLocks noGrp="1"/>
          </p:cNvSpPr>
          <p:nvPr>
            <p:ph type="title"/>
          </p:nvPr>
        </p:nvSpPr>
        <p:spPr/>
        <p:txBody>
          <a:bodyPr/>
          <a:lstStyle/>
          <a:p>
            <a:r>
              <a:rPr lang="en-US" b="1" dirty="0"/>
              <a:t>Conclusion</a:t>
            </a:r>
          </a:p>
        </p:txBody>
      </p:sp>
      <p:sp>
        <p:nvSpPr>
          <p:cNvPr id="4" name="Content Placeholder 3">
            <a:extLst>
              <a:ext uri="{FF2B5EF4-FFF2-40B4-BE49-F238E27FC236}">
                <a16:creationId xmlns:a16="http://schemas.microsoft.com/office/drawing/2014/main" id="{C659932D-5CEB-BDB5-6178-8C03DC0CAEF4}"/>
              </a:ext>
            </a:extLst>
          </p:cNvPr>
          <p:cNvSpPr>
            <a:spLocks noGrp="1"/>
          </p:cNvSpPr>
          <p:nvPr>
            <p:ph idx="1"/>
          </p:nvPr>
        </p:nvSpPr>
        <p:spPr/>
        <p:txBody>
          <a:bodyPr/>
          <a:lstStyle/>
          <a:p>
            <a:r>
              <a:rPr lang="en-US" dirty="0"/>
              <a:t>After integrating all the parts of software and hardware, we managed to achieve a decent degree of security to ensure that the vehicle will not be stolen.</a:t>
            </a:r>
          </a:p>
          <a:p>
            <a:r>
              <a:rPr lang="en-US" dirty="0"/>
              <a:t>Using a three-way authentication system ensures only the authorized users will be able to unlock the engine.</a:t>
            </a:r>
          </a:p>
        </p:txBody>
      </p:sp>
    </p:spTree>
    <p:extLst>
      <p:ext uri="{BB962C8B-B14F-4D97-AF65-F5344CB8AC3E}">
        <p14:creationId xmlns:p14="http://schemas.microsoft.com/office/powerpoint/2010/main" val="19249394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6BE7-19D1-5635-58CB-721706B30F29}"/>
              </a:ext>
            </a:extLst>
          </p:cNvPr>
          <p:cNvSpPr>
            <a:spLocks noGrp="1"/>
          </p:cNvSpPr>
          <p:nvPr>
            <p:ph type="title"/>
          </p:nvPr>
        </p:nvSpPr>
        <p:spPr/>
        <p:txBody>
          <a:bodyPr/>
          <a:lstStyle/>
          <a:p>
            <a:r>
              <a:rPr lang="en-US" b="1" dirty="0"/>
              <a:t>Conclusion</a:t>
            </a:r>
          </a:p>
        </p:txBody>
      </p:sp>
      <p:sp>
        <p:nvSpPr>
          <p:cNvPr id="3" name="Content Placeholder 2">
            <a:extLst>
              <a:ext uri="{FF2B5EF4-FFF2-40B4-BE49-F238E27FC236}">
                <a16:creationId xmlns:a16="http://schemas.microsoft.com/office/drawing/2014/main" id="{86B25A6F-064E-9198-85FD-C27E691B08A2}"/>
              </a:ext>
            </a:extLst>
          </p:cNvPr>
          <p:cNvSpPr>
            <a:spLocks noGrp="1"/>
          </p:cNvSpPr>
          <p:nvPr>
            <p:ph idx="1"/>
          </p:nvPr>
        </p:nvSpPr>
        <p:spPr/>
        <p:txBody>
          <a:bodyPr/>
          <a:lstStyle/>
          <a:p>
            <a:r>
              <a:rPr lang="en-US" dirty="0"/>
              <a:t>The only requirement is that the vehicle has a fuel pump, which is found in all vehicles that runs on fuel.</a:t>
            </a:r>
          </a:p>
          <a:p>
            <a:r>
              <a:rPr lang="en-US" dirty="0"/>
              <a:t>This targets low end automobiles as well as newer ones.</a:t>
            </a:r>
          </a:p>
        </p:txBody>
      </p:sp>
    </p:spTree>
    <p:extLst>
      <p:ext uri="{BB962C8B-B14F-4D97-AF65-F5344CB8AC3E}">
        <p14:creationId xmlns:p14="http://schemas.microsoft.com/office/powerpoint/2010/main" val="38530348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4764-27C4-E103-6762-EBC5762D135B}"/>
              </a:ext>
            </a:extLst>
          </p:cNvPr>
          <p:cNvSpPr>
            <a:spLocks noGrp="1"/>
          </p:cNvSpPr>
          <p:nvPr>
            <p:ph type="title"/>
          </p:nvPr>
        </p:nvSpPr>
        <p:spPr/>
        <p:txBody>
          <a:bodyPr/>
          <a:lstStyle/>
          <a:p>
            <a:r>
              <a:rPr lang="en-US" b="1" dirty="0"/>
              <a:t>Future Work:</a:t>
            </a:r>
          </a:p>
        </p:txBody>
      </p:sp>
      <p:sp>
        <p:nvSpPr>
          <p:cNvPr id="3" name="Content Placeholder 2">
            <a:extLst>
              <a:ext uri="{FF2B5EF4-FFF2-40B4-BE49-F238E27FC236}">
                <a16:creationId xmlns:a16="http://schemas.microsoft.com/office/drawing/2014/main" id="{4FB1C587-EE32-C435-1710-F4C0B496D926}"/>
              </a:ext>
            </a:extLst>
          </p:cNvPr>
          <p:cNvSpPr>
            <a:spLocks noGrp="1"/>
          </p:cNvSpPr>
          <p:nvPr>
            <p:ph idx="1"/>
          </p:nvPr>
        </p:nvSpPr>
        <p:spPr/>
        <p:txBody>
          <a:bodyPr/>
          <a:lstStyle/>
          <a:p>
            <a:r>
              <a:rPr lang="en-US" dirty="0"/>
              <a:t>Track the location of the vehicle instead of simply locating it. </a:t>
            </a:r>
          </a:p>
          <a:p>
            <a:r>
              <a:rPr lang="en-US" dirty="0"/>
              <a:t>Increase the users’ degree of controlling the system. </a:t>
            </a:r>
          </a:p>
          <a:p>
            <a:r>
              <a:rPr lang="en-US" dirty="0"/>
              <a:t>The system could use a close-range (Bluetooth) detector to   wake the system when the user approaches to the vehicle. </a:t>
            </a:r>
          </a:p>
        </p:txBody>
      </p:sp>
    </p:spTree>
    <p:extLst>
      <p:ext uri="{BB962C8B-B14F-4D97-AF65-F5344CB8AC3E}">
        <p14:creationId xmlns:p14="http://schemas.microsoft.com/office/powerpoint/2010/main" val="15744190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1399-C144-5E83-B423-33AD6610FDBC}"/>
              </a:ext>
            </a:extLst>
          </p:cNvPr>
          <p:cNvSpPr>
            <a:spLocks noGrp="1"/>
          </p:cNvSpPr>
          <p:nvPr>
            <p:ph type="title"/>
          </p:nvPr>
        </p:nvSpPr>
        <p:spPr/>
        <p:txBody>
          <a:bodyPr/>
          <a:lstStyle/>
          <a:p>
            <a:r>
              <a:rPr lang="en-US" b="1" dirty="0"/>
              <a:t>Future Work:</a:t>
            </a:r>
          </a:p>
        </p:txBody>
      </p:sp>
      <p:sp>
        <p:nvSpPr>
          <p:cNvPr id="3" name="Content Placeholder 2">
            <a:extLst>
              <a:ext uri="{FF2B5EF4-FFF2-40B4-BE49-F238E27FC236}">
                <a16:creationId xmlns:a16="http://schemas.microsoft.com/office/drawing/2014/main" id="{36B0F5CC-7998-0C04-C4CA-3F54C33188D2}"/>
              </a:ext>
            </a:extLst>
          </p:cNvPr>
          <p:cNvSpPr>
            <a:spLocks noGrp="1"/>
          </p:cNvSpPr>
          <p:nvPr>
            <p:ph idx="1"/>
          </p:nvPr>
        </p:nvSpPr>
        <p:spPr/>
        <p:txBody>
          <a:bodyPr/>
          <a:lstStyle/>
          <a:p>
            <a:r>
              <a:rPr lang="en-US" dirty="0"/>
              <a:t>Add a rechargeable battery, which charges itself when the vehicle is on the move using the vehicle’s battery. </a:t>
            </a:r>
          </a:p>
          <a:p>
            <a:r>
              <a:rPr lang="en-US" dirty="0"/>
              <a:t>Add deep learning algorithms, so that it can gather enough data of the user and use that data to facilitate the authentication process.</a:t>
            </a:r>
          </a:p>
          <a:p>
            <a:r>
              <a:rPr lang="en-US" dirty="0"/>
              <a:t>Optimize power consumption with sleep mode </a:t>
            </a:r>
          </a:p>
        </p:txBody>
      </p:sp>
    </p:spTree>
    <p:extLst>
      <p:ext uri="{BB962C8B-B14F-4D97-AF65-F5344CB8AC3E}">
        <p14:creationId xmlns:p14="http://schemas.microsoft.com/office/powerpoint/2010/main" val="41551697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36" name="Freeform: Shape 35">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prstClr val="white"/>
              </a:solidFill>
              <a:latin typeface="Avenir Next LT Pro" panose="020B0504020202020204" pitchFamily="34" charset="0"/>
            </a:endParaRPr>
          </a:p>
        </p:txBody>
      </p:sp>
      <p:sp>
        <p:nvSpPr>
          <p:cNvPr id="38" name="Freeform: Shape 37">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useBgFill="1">
        <p:nvSpPr>
          <p:cNvPr id="40" name="Rectangle 39">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descr="Motion-blurred view of the city lights">
            <a:extLst>
              <a:ext uri="{FF2B5EF4-FFF2-40B4-BE49-F238E27FC236}">
                <a16:creationId xmlns:a16="http://schemas.microsoft.com/office/drawing/2014/main" id="{52693CC3-90C9-4F36-999B-933366CABA58}"/>
              </a:ext>
            </a:extLst>
          </p:cNvPr>
          <p:cNvPicPr>
            <a:picLocks noChangeAspect="1"/>
          </p:cNvPicPr>
          <p:nvPr/>
        </p:nvPicPr>
        <p:blipFill rotWithShape="1">
          <a:blip r:embed="rId2">
            <a:extLst>
              <a:ext uri="{28A0092B-C50C-407E-A947-70E740481C1C}">
                <a14:useLocalDpi xmlns:a14="http://schemas.microsoft.com/office/drawing/2010/main" val="0"/>
              </a:ext>
            </a:extLst>
          </a:blip>
          <a:srcRect t="13127"/>
          <a:stretch/>
        </p:blipFill>
        <p:spPr>
          <a:xfrm>
            <a:off x="20" y="-1"/>
            <a:ext cx="12191979" cy="6858001"/>
          </a:xfrm>
          <a:custGeom>
            <a:avLst/>
            <a:gdLst/>
            <a:ahLst/>
            <a:cxnLst/>
            <a:rect l="l" t="t" r="r" b="b"/>
            <a:pathLst>
              <a:path w="12192000" h="6858000">
                <a:moveTo>
                  <a:pt x="0" y="0"/>
                </a:moveTo>
                <a:lnTo>
                  <a:pt x="12192000" y="0"/>
                </a:lnTo>
                <a:lnTo>
                  <a:pt x="12192000" y="529223"/>
                </a:lnTo>
                <a:lnTo>
                  <a:pt x="11953979" y="541759"/>
                </a:lnTo>
                <a:cubicBezTo>
                  <a:pt x="11205478" y="591203"/>
                  <a:pt x="10431054" y="699982"/>
                  <a:pt x="9651089" y="827627"/>
                </a:cubicBezTo>
                <a:cubicBezTo>
                  <a:pt x="7233991" y="1222984"/>
                  <a:pt x="6590499" y="2476708"/>
                  <a:pt x="6133345" y="3948664"/>
                </a:cubicBezTo>
                <a:cubicBezTo>
                  <a:pt x="5827390" y="4934281"/>
                  <a:pt x="5572190" y="5830059"/>
                  <a:pt x="6876220" y="6551721"/>
                </a:cubicBezTo>
                <a:cubicBezTo>
                  <a:pt x="7059065" y="6652933"/>
                  <a:pt x="7253882" y="6741181"/>
                  <a:pt x="7457481" y="6819371"/>
                </a:cubicBezTo>
                <a:lnTo>
                  <a:pt x="7563875" y="6858000"/>
                </a:lnTo>
                <a:lnTo>
                  <a:pt x="0" y="6858000"/>
                </a:lnTo>
                <a:close/>
              </a:path>
            </a:pathLst>
          </a:custGeom>
        </p:spPr>
      </p:pic>
      <p:sp>
        <p:nvSpPr>
          <p:cNvPr id="42" name="Freeform: Shape 41">
            <a:extLst>
              <a:ext uri="{FF2B5EF4-FFF2-40B4-BE49-F238E27FC236}">
                <a16:creationId xmlns:a16="http://schemas.microsoft.com/office/drawing/2014/main" id="{3B2B1500-BB55-471C-8A9E-67288297E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886451"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3045E22C-A99D-41BB-AF14-EF1B1E745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1608" y="311727"/>
            <a:ext cx="6130391" cy="6546274"/>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2" name="TextBox 1">
            <a:extLst>
              <a:ext uri="{FF2B5EF4-FFF2-40B4-BE49-F238E27FC236}">
                <a16:creationId xmlns:a16="http://schemas.microsoft.com/office/drawing/2014/main" id="{D022AF61-42E7-4102-924D-F4AC1D6A5BA7}"/>
              </a:ext>
            </a:extLst>
          </p:cNvPr>
          <p:cNvSpPr txBox="1"/>
          <p:nvPr/>
        </p:nvSpPr>
        <p:spPr>
          <a:xfrm>
            <a:off x="7159717" y="3115218"/>
            <a:ext cx="4568013" cy="1156787"/>
          </a:xfrm>
          <a:prstGeom prst="rect">
            <a:avLst/>
          </a:prstGeom>
        </p:spPr>
        <p:txBody>
          <a:bodyPr vert="horz" lIns="91440" tIns="45720" rIns="91440" bIns="45720" rtlCol="0" anchor="b">
            <a:normAutofit fontScale="92500"/>
          </a:bodyPr>
          <a:lstStyle/>
          <a:p>
            <a:pPr defTabSz="914400">
              <a:lnSpc>
                <a:spcPct val="90000"/>
              </a:lnSpc>
              <a:spcBef>
                <a:spcPct val="0"/>
              </a:spcBef>
              <a:spcAft>
                <a:spcPts val="600"/>
              </a:spcAft>
            </a:pPr>
            <a:r>
              <a:rPr lang="en-US" sz="7200" b="1" kern="1200" dirty="0">
                <a:solidFill>
                  <a:schemeClr val="tx1"/>
                </a:solidFill>
                <a:latin typeface="+mj-lt"/>
                <a:ea typeface="+mj-ea"/>
                <a:cs typeface="+mj-cs"/>
              </a:rPr>
              <a:t>Thank You</a:t>
            </a:r>
          </a:p>
        </p:txBody>
      </p:sp>
    </p:spTree>
    <p:extLst>
      <p:ext uri="{BB962C8B-B14F-4D97-AF65-F5344CB8AC3E}">
        <p14:creationId xmlns:p14="http://schemas.microsoft.com/office/powerpoint/2010/main" val="1887889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73001-9C09-4DED-9FF1-FD6D996B0BD3}"/>
              </a:ext>
            </a:extLst>
          </p:cNvPr>
          <p:cNvSpPr>
            <a:spLocks noGrp="1"/>
          </p:cNvSpPr>
          <p:nvPr>
            <p:ph type="title"/>
          </p:nvPr>
        </p:nvSpPr>
        <p:spPr>
          <a:xfrm>
            <a:off x="761999" y="762000"/>
            <a:ext cx="10668001" cy="1524000"/>
          </a:xfrm>
        </p:spPr>
        <p:txBody>
          <a:bodyPr/>
          <a:lstStyle/>
          <a:p>
            <a:r>
              <a:rPr lang="en-US" b="1" dirty="0"/>
              <a:t>Number of Stolen Cars in each year:</a:t>
            </a:r>
          </a:p>
        </p:txBody>
      </p:sp>
      <p:graphicFrame>
        <p:nvGraphicFramePr>
          <p:cNvPr id="6" name="Content Placeholder 5">
            <a:extLst>
              <a:ext uri="{FF2B5EF4-FFF2-40B4-BE49-F238E27FC236}">
                <a16:creationId xmlns:a16="http://schemas.microsoft.com/office/drawing/2014/main" id="{EC0550CF-A4B4-4C96-8F38-1DE73CFDC11B}"/>
              </a:ext>
            </a:extLst>
          </p:cNvPr>
          <p:cNvGraphicFramePr>
            <a:graphicFrameLocks noGrp="1"/>
          </p:cNvGraphicFramePr>
          <p:nvPr>
            <p:ph idx="1"/>
            <p:extLst>
              <p:ext uri="{D42A27DB-BD31-4B8C-83A1-F6EECF244321}">
                <p14:modId xmlns:p14="http://schemas.microsoft.com/office/powerpoint/2010/main" val="2037855692"/>
              </p:ext>
            </p:extLst>
          </p:nvPr>
        </p:nvGraphicFramePr>
        <p:xfrm>
          <a:off x="762000" y="2286000"/>
          <a:ext cx="10668000" cy="38179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64188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73001-9C09-4DED-9FF1-FD6D996B0BD3}"/>
              </a:ext>
            </a:extLst>
          </p:cNvPr>
          <p:cNvSpPr>
            <a:spLocks noGrp="1"/>
          </p:cNvSpPr>
          <p:nvPr>
            <p:ph type="title"/>
          </p:nvPr>
        </p:nvSpPr>
        <p:spPr>
          <a:xfrm>
            <a:off x="761999" y="762000"/>
            <a:ext cx="10668001" cy="1524000"/>
          </a:xfrm>
        </p:spPr>
        <p:txBody>
          <a:bodyPr/>
          <a:lstStyle/>
          <a:p>
            <a:r>
              <a:rPr lang="en-US" b="1" dirty="0"/>
              <a:t>Number of Stolen Vehicles in each year:</a:t>
            </a:r>
          </a:p>
        </p:txBody>
      </p:sp>
      <p:graphicFrame>
        <p:nvGraphicFramePr>
          <p:cNvPr id="6" name="Content Placeholder 5">
            <a:extLst>
              <a:ext uri="{FF2B5EF4-FFF2-40B4-BE49-F238E27FC236}">
                <a16:creationId xmlns:a16="http://schemas.microsoft.com/office/drawing/2014/main" id="{EC0550CF-A4B4-4C96-8F38-1DE73CFDC11B}"/>
              </a:ext>
            </a:extLst>
          </p:cNvPr>
          <p:cNvGraphicFramePr>
            <a:graphicFrameLocks noGrp="1"/>
          </p:cNvGraphicFramePr>
          <p:nvPr>
            <p:ph idx="1"/>
            <p:extLst>
              <p:ext uri="{D42A27DB-BD31-4B8C-83A1-F6EECF244321}">
                <p14:modId xmlns:p14="http://schemas.microsoft.com/office/powerpoint/2010/main" val="1127377574"/>
              </p:ext>
            </p:extLst>
          </p:nvPr>
        </p:nvGraphicFramePr>
        <p:xfrm>
          <a:off x="762000" y="2286000"/>
          <a:ext cx="10668000" cy="38179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96893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y cars lined up in a row on floor">
            <a:extLst>
              <a:ext uri="{FF2B5EF4-FFF2-40B4-BE49-F238E27FC236}">
                <a16:creationId xmlns:a16="http://schemas.microsoft.com/office/drawing/2014/main" id="{8799E523-0CA0-7EF8-7D23-0D756964C5E4}"/>
              </a:ext>
            </a:extLst>
          </p:cNvPr>
          <p:cNvPicPr>
            <a:picLocks noChangeAspect="1"/>
          </p:cNvPicPr>
          <p:nvPr/>
        </p:nvPicPr>
        <p:blipFill rotWithShape="1">
          <a:blip r:embed="rId2"/>
          <a:srcRect l="20720" r="17739" b="2"/>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1" name="Freeform: Shape 10">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30E176FB-C5B6-4BB4-A2F9-DFABD563D056}"/>
              </a:ext>
            </a:extLst>
          </p:cNvPr>
          <p:cNvSpPr>
            <a:spLocks noGrp="1"/>
          </p:cNvSpPr>
          <p:nvPr>
            <p:ph idx="1"/>
          </p:nvPr>
        </p:nvSpPr>
        <p:spPr>
          <a:xfrm>
            <a:off x="6096000" y="2286000"/>
            <a:ext cx="5334000" cy="3810001"/>
          </a:xfrm>
        </p:spPr>
        <p:txBody>
          <a:bodyPr>
            <a:normAutofit/>
          </a:bodyPr>
          <a:lstStyle/>
          <a:p>
            <a:pPr>
              <a:spcBef>
                <a:spcPts val="0"/>
              </a:spcBef>
              <a:spcAft>
                <a:spcPts val="600"/>
              </a:spcAft>
            </a:pPr>
            <a:r>
              <a:rPr lang="en-US" sz="2400" dirty="0">
                <a:effectLst/>
                <a:ea typeface="Times New Roman" panose="02020603050405020304" pitchFamily="18" charset="0"/>
              </a:rPr>
              <a:t>Most of the efforts are exerted on high end vehicles, while most of the car owners own mid to low end automobiles.</a:t>
            </a:r>
          </a:p>
          <a:p>
            <a:pPr>
              <a:spcBef>
                <a:spcPts val="0"/>
              </a:spcBef>
              <a:spcAft>
                <a:spcPts val="600"/>
              </a:spcAft>
            </a:pPr>
            <a:r>
              <a:rPr lang="en-US" sz="2400" dirty="0">
                <a:ea typeface="Times New Roman" panose="02020603050405020304" pitchFamily="18" charset="0"/>
              </a:rPr>
              <a:t>W</a:t>
            </a:r>
            <a:r>
              <a:rPr lang="en-US" sz="2400" dirty="0">
                <a:effectLst/>
                <a:ea typeface="Times New Roman" panose="02020603050405020304" pitchFamily="18" charset="0"/>
              </a:rPr>
              <a:t>e, a group of students, wished to develop a security system that works on most vehicles </a:t>
            </a:r>
            <a:r>
              <a:rPr lang="en-US" sz="2400" dirty="0">
                <a:ea typeface="Times New Roman" panose="02020603050405020304" pitchFamily="18" charset="0"/>
              </a:rPr>
              <a:t>mostly</a:t>
            </a:r>
            <a:r>
              <a:rPr lang="en-US" sz="2400" dirty="0">
                <a:effectLst/>
                <a:ea typeface="Times New Roman" panose="02020603050405020304" pitchFamily="18" charset="0"/>
              </a:rPr>
              <a:t> mid to low end automobiles.</a:t>
            </a:r>
            <a:endParaRPr lang="en-US" sz="2400" dirty="0">
              <a:effectLst/>
              <a:latin typeface="+mj-lt"/>
              <a:ea typeface="Times New Roman" panose="02020603050405020304" pitchFamily="18" charset="0"/>
            </a:endParaRPr>
          </a:p>
        </p:txBody>
      </p:sp>
      <p:sp>
        <p:nvSpPr>
          <p:cNvPr id="2" name="Title 1">
            <a:extLst>
              <a:ext uri="{FF2B5EF4-FFF2-40B4-BE49-F238E27FC236}">
                <a16:creationId xmlns:a16="http://schemas.microsoft.com/office/drawing/2014/main" id="{91BE9231-97EC-4F26-822C-4B6CB90105F0}"/>
              </a:ext>
            </a:extLst>
          </p:cNvPr>
          <p:cNvSpPr>
            <a:spLocks noGrp="1"/>
          </p:cNvSpPr>
          <p:nvPr>
            <p:ph type="title"/>
          </p:nvPr>
        </p:nvSpPr>
        <p:spPr>
          <a:xfrm>
            <a:off x="6096000" y="762000"/>
            <a:ext cx="5334000" cy="1524000"/>
          </a:xfrm>
        </p:spPr>
        <p:txBody>
          <a:bodyPr>
            <a:normAutofit/>
          </a:bodyPr>
          <a:lstStyle/>
          <a:p>
            <a:r>
              <a:rPr lang="en-US" sz="3200" b="1" dirty="0"/>
              <a:t>Motivation:</a:t>
            </a:r>
          </a:p>
        </p:txBody>
      </p:sp>
    </p:spTree>
    <p:extLst>
      <p:ext uri="{BB962C8B-B14F-4D97-AF65-F5344CB8AC3E}">
        <p14:creationId xmlns:p14="http://schemas.microsoft.com/office/powerpoint/2010/main" val="4237012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7" name="Picture 6" descr="Padlock on computer motherboard">
            <a:extLst>
              <a:ext uri="{FF2B5EF4-FFF2-40B4-BE49-F238E27FC236}">
                <a16:creationId xmlns:a16="http://schemas.microsoft.com/office/drawing/2014/main" id="{573FAFA0-6ACA-49CC-A3EC-2DFD0F76A6C5}"/>
              </a:ext>
            </a:extLst>
          </p:cNvPr>
          <p:cNvPicPr>
            <a:picLocks noChangeAspect="1"/>
          </p:cNvPicPr>
          <p:nvPr/>
        </p:nvPicPr>
        <p:blipFill rotWithShape="1">
          <a:blip r:embed="rId2">
            <a:extLst>
              <a:ext uri="{28A0092B-C50C-407E-A947-70E740481C1C}">
                <a14:useLocalDpi xmlns:a14="http://schemas.microsoft.com/office/drawing/2010/main" val="0"/>
              </a:ext>
            </a:extLst>
          </a:blip>
          <a:srcRect b="15835"/>
          <a:stretch/>
        </p:blipFill>
        <p:spPr>
          <a:xfrm>
            <a:off x="20" y="10"/>
            <a:ext cx="12207220" cy="6857990"/>
          </a:xfrm>
          <a:prstGeom prst="rect">
            <a:avLst/>
          </a:prstGeom>
        </p:spPr>
      </p:pic>
      <p:sp>
        <p:nvSpPr>
          <p:cNvPr id="14" name="Rectangle 13">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2B829E-0A46-4FA5-98B1-F21CCE95638B}"/>
              </a:ext>
            </a:extLst>
          </p:cNvPr>
          <p:cNvSpPr>
            <a:spLocks noGrp="1"/>
          </p:cNvSpPr>
          <p:nvPr>
            <p:ph type="ctrTitle"/>
          </p:nvPr>
        </p:nvSpPr>
        <p:spPr>
          <a:xfrm>
            <a:off x="287694" y="2484292"/>
            <a:ext cx="11616612" cy="1889416"/>
          </a:xfrm>
        </p:spPr>
        <p:txBody>
          <a:bodyPr>
            <a:noAutofit/>
          </a:bodyPr>
          <a:lstStyle/>
          <a:p>
            <a:r>
              <a:rPr lang="en-US" b="1" dirty="0"/>
              <a:t>Some Previous Implementations</a:t>
            </a:r>
          </a:p>
        </p:txBody>
      </p:sp>
    </p:spTree>
    <p:extLst>
      <p:ext uri="{BB962C8B-B14F-4D97-AF65-F5344CB8AC3E}">
        <p14:creationId xmlns:p14="http://schemas.microsoft.com/office/powerpoint/2010/main" val="1878837541"/>
      </p:ext>
    </p:extLst>
  </p:cSld>
  <p:clrMapOvr>
    <a:masterClrMapping/>
  </p:clrMapOvr>
</p:sld>
</file>

<file path=ppt/theme/theme1.xml><?xml version="1.0" encoding="utf-8"?>
<a:theme xmlns:a="http://schemas.openxmlformats.org/drawingml/2006/main" name="PebbleVTI">
  <a:themeElements>
    <a:clrScheme name="AnalogousFromRegularSeedLeftStep">
      <a:dk1>
        <a:srgbClr val="000000"/>
      </a:dk1>
      <a:lt1>
        <a:srgbClr val="FFFFFF"/>
      </a:lt1>
      <a:dk2>
        <a:srgbClr val="1B2830"/>
      </a:dk2>
      <a:lt2>
        <a:srgbClr val="F0F1F3"/>
      </a:lt2>
      <a:accent1>
        <a:srgbClr val="B99E48"/>
      </a:accent1>
      <a:accent2>
        <a:srgbClr val="B1643B"/>
      </a:accent2>
      <a:accent3>
        <a:srgbClr val="C34D55"/>
      </a:accent3>
      <a:accent4>
        <a:srgbClr val="B13B74"/>
      </a:accent4>
      <a:accent5>
        <a:srgbClr val="C34DB8"/>
      </a:accent5>
      <a:accent6>
        <a:srgbClr val="8C3BB1"/>
      </a:accent6>
      <a:hlink>
        <a:srgbClr val="4E6AC4"/>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emplate>Ion</Template>
  <TotalTime>1835</TotalTime>
  <Words>1736</Words>
  <Application>Microsoft Office PowerPoint</Application>
  <PresentationFormat>Widescreen</PresentationFormat>
  <Paragraphs>241</Paragraphs>
  <Slides>55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Avenir Next LT Pro</vt:lpstr>
      <vt:lpstr>Avenir Next LT Pro Light</vt:lpstr>
      <vt:lpstr>Calibri</vt:lpstr>
      <vt:lpstr>Sitka Subheading</vt:lpstr>
      <vt:lpstr>PebbleVTI</vt:lpstr>
      <vt:lpstr>Anti-Theft System for Automobile</vt:lpstr>
      <vt:lpstr>PowerPoint Presentation</vt:lpstr>
      <vt:lpstr>Introduction</vt:lpstr>
      <vt:lpstr>Introduction:</vt:lpstr>
      <vt:lpstr>Problem Statement:</vt:lpstr>
      <vt:lpstr>Number of Stolen Cars in each year:</vt:lpstr>
      <vt:lpstr>Number of Stolen Vehicles in each year:</vt:lpstr>
      <vt:lpstr>Motivation:</vt:lpstr>
      <vt:lpstr>Some Previous Implementations</vt:lpstr>
      <vt:lpstr>Implementation 1:  FACE RECOGNITION BASED INTELLIGENT CAR ANTI-THEFT SYSTEM USING RASPBERRY PI (2021) </vt:lpstr>
      <vt:lpstr>Implementation 2:  Microcontroller-based RFID, GSM and GPS for Motorcycle Security System (2019) </vt:lpstr>
      <vt:lpstr>Implementation 3:  Fingerprint based Anti Theft for Two Wheelers Authentication of Vehicle users (2020) </vt:lpstr>
      <vt:lpstr>Implementation 4:  Anti-Theft Security System for Vehicles (2018) </vt:lpstr>
      <vt:lpstr>Our Proposed System</vt:lpstr>
      <vt:lpstr>Overview of our System:</vt:lpstr>
      <vt:lpstr>Our System is Built using Three Concepts:</vt:lpstr>
      <vt:lpstr>Embedded System</vt:lpstr>
      <vt:lpstr>Block Diagram:</vt:lpstr>
      <vt:lpstr>Layering Model in Embedded Applications:</vt:lpstr>
      <vt:lpstr>Used Software Drivers:</vt:lpstr>
      <vt:lpstr>Used Hardware &amp; Software Components:</vt:lpstr>
      <vt:lpstr>Control Block:</vt:lpstr>
      <vt:lpstr>Control Block:</vt:lpstr>
      <vt:lpstr>Control Block Inputs &amp; Outputs :</vt:lpstr>
      <vt:lpstr>HMI Block:</vt:lpstr>
      <vt:lpstr>HMI Block:</vt:lpstr>
      <vt:lpstr>HMI Block Inputs &amp; Outputs:</vt:lpstr>
      <vt:lpstr>Raspberry Pi Block:</vt:lpstr>
      <vt:lpstr>Raspberry Pi Block Inputs &amp; Outputs :</vt:lpstr>
      <vt:lpstr>Fist Time Setup process:</vt:lpstr>
      <vt:lpstr>Fist Time Setup process:</vt:lpstr>
      <vt:lpstr>Authentication process (Passcode):</vt:lpstr>
      <vt:lpstr>Authentication process (RFID):</vt:lpstr>
      <vt:lpstr>Authentication process (Face ID)</vt:lpstr>
      <vt:lpstr>Authentication Process:</vt:lpstr>
      <vt:lpstr>Authentication Process:</vt:lpstr>
      <vt:lpstr>Fuel Pump:</vt:lpstr>
      <vt:lpstr>Face Recognition</vt:lpstr>
      <vt:lpstr>Face Recognition:</vt:lpstr>
      <vt:lpstr>Face Recognition:</vt:lpstr>
      <vt:lpstr>Face Recognition:</vt:lpstr>
      <vt:lpstr>Mobile Application</vt:lpstr>
      <vt:lpstr>Mobile Application:</vt:lpstr>
      <vt:lpstr>Mobile Application:</vt:lpstr>
      <vt:lpstr>Locate the vehicle:</vt:lpstr>
      <vt:lpstr>Remote Fuel Pump control:</vt:lpstr>
      <vt:lpstr>Results and Discussions</vt:lpstr>
      <vt:lpstr>Results and Discussions:</vt:lpstr>
      <vt:lpstr>Real Time data:</vt:lpstr>
      <vt:lpstr>Conclusion</vt:lpstr>
      <vt:lpstr>Conclusion</vt:lpstr>
      <vt:lpstr>Conclusion</vt:lpstr>
      <vt:lpstr>Future Work:</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Tesla Cars Security Systems</dc:title>
  <dc:creator>mourad170856@feng.bu.edu.eg</dc:creator>
  <cp:lastModifiedBy>Abdelaziz Abuzeid</cp:lastModifiedBy>
  <cp:revision>114</cp:revision>
  <dcterms:created xsi:type="dcterms:W3CDTF">2021-10-31T17:12:37Z</dcterms:created>
  <dcterms:modified xsi:type="dcterms:W3CDTF">2022-07-31T09:29:33Z</dcterms:modified>
</cp:coreProperties>
</file>